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0"/>
  </p:notesMasterIdLst>
  <p:handoutMasterIdLst>
    <p:handoutMasterId r:id="rId51"/>
  </p:handoutMasterIdLst>
  <p:sldIdLst>
    <p:sldId id="292" r:id="rId2"/>
    <p:sldId id="341" r:id="rId3"/>
    <p:sldId id="256" r:id="rId4"/>
    <p:sldId id="304" r:id="rId5"/>
    <p:sldId id="300" r:id="rId6"/>
    <p:sldId id="263" r:id="rId7"/>
    <p:sldId id="321" r:id="rId8"/>
    <p:sldId id="296" r:id="rId9"/>
    <p:sldId id="299" r:id="rId10"/>
    <p:sldId id="298" r:id="rId11"/>
    <p:sldId id="302" r:id="rId12"/>
    <p:sldId id="295" r:id="rId13"/>
    <p:sldId id="305" r:id="rId14"/>
    <p:sldId id="306" r:id="rId15"/>
    <p:sldId id="303" r:id="rId16"/>
    <p:sldId id="316" r:id="rId17"/>
    <p:sldId id="294" r:id="rId18"/>
    <p:sldId id="310" r:id="rId19"/>
    <p:sldId id="313" r:id="rId20"/>
    <p:sldId id="320" r:id="rId21"/>
    <p:sldId id="314" r:id="rId22"/>
    <p:sldId id="317" r:id="rId23"/>
    <p:sldId id="327" r:id="rId24"/>
    <p:sldId id="315" r:id="rId25"/>
    <p:sldId id="325" r:id="rId26"/>
    <p:sldId id="330" r:id="rId27"/>
    <p:sldId id="329" r:id="rId28"/>
    <p:sldId id="326" r:id="rId29"/>
    <p:sldId id="322" r:id="rId30"/>
    <p:sldId id="331" r:id="rId31"/>
    <p:sldId id="333" r:id="rId32"/>
    <p:sldId id="336" r:id="rId33"/>
    <p:sldId id="311" r:id="rId34"/>
    <p:sldId id="335" r:id="rId35"/>
    <p:sldId id="340" r:id="rId36"/>
    <p:sldId id="312" r:id="rId37"/>
    <p:sldId id="324" r:id="rId38"/>
    <p:sldId id="343" r:id="rId39"/>
    <p:sldId id="344" r:id="rId40"/>
    <p:sldId id="345" r:id="rId41"/>
    <p:sldId id="346" r:id="rId42"/>
    <p:sldId id="348" r:id="rId43"/>
    <p:sldId id="347" r:id="rId44"/>
    <p:sldId id="349" r:id="rId45"/>
    <p:sldId id="350" r:id="rId46"/>
    <p:sldId id="351" r:id="rId47"/>
    <p:sldId id="352" r:id="rId48"/>
    <p:sldId id="353"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64" autoAdjust="0"/>
  </p:normalViewPr>
  <p:slideViewPr>
    <p:cSldViewPr snapToGrid="0" snapToObjects="1">
      <p:cViewPr varScale="1">
        <p:scale>
          <a:sx n="104" d="100"/>
          <a:sy n="104" d="100"/>
        </p:scale>
        <p:origin x="-1104" y="-11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184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C7874B-374A-4248-ACE3-BB6665CA4DA3}" type="datetimeFigureOut">
              <a:rPr lang="en-US" smtClean="0"/>
              <a:t>9/27/19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17E9F1-5FC5-3C4F-96C1-49006A14DC41}" type="slidenum">
              <a:rPr lang="en-US" smtClean="0"/>
              <a:t>‹#›</a:t>
            </a:fld>
            <a:endParaRPr lang="en-US"/>
          </a:p>
        </p:txBody>
      </p:sp>
    </p:spTree>
    <p:extLst>
      <p:ext uri="{BB962C8B-B14F-4D97-AF65-F5344CB8AC3E}">
        <p14:creationId xmlns:p14="http://schemas.microsoft.com/office/powerpoint/2010/main" val="13380489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BEB742-409D-1D4F-864D-8B4F0F9D7597}" type="datetimeFigureOut">
              <a:rPr lang="en-US" smtClean="0"/>
              <a:t>9/27/19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616FE9-DC7A-BB45-A7E5-D7B096151381}" type="slidenum">
              <a:rPr lang="en-US" smtClean="0"/>
              <a:t>‹#›</a:t>
            </a:fld>
            <a:endParaRPr lang="en-US"/>
          </a:p>
        </p:txBody>
      </p:sp>
    </p:spTree>
    <p:extLst>
      <p:ext uri="{BB962C8B-B14F-4D97-AF65-F5344CB8AC3E}">
        <p14:creationId xmlns:p14="http://schemas.microsoft.com/office/powerpoint/2010/main" val="32409374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DF616FE9-DC7A-BB45-A7E5-D7B096151381}" type="slidenum">
              <a:rPr lang="en-US" smtClean="0"/>
              <a:t>9</a:t>
            </a:fld>
            <a:endParaRPr lang="en-US"/>
          </a:p>
        </p:txBody>
      </p:sp>
    </p:spTree>
    <p:extLst>
      <p:ext uri="{BB962C8B-B14F-4D97-AF65-F5344CB8AC3E}">
        <p14:creationId xmlns:p14="http://schemas.microsoft.com/office/powerpoint/2010/main" val="2766595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A2BF67D-C417-8640-8C3B-468978DDF263}" type="datetime1">
              <a:rPr lang="en-US" smtClean="0"/>
              <a:t>9/27/19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872255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64B269-B83F-C246-9873-4D7A6A4FA66A}" type="datetime1">
              <a:rPr lang="en-US" smtClean="0"/>
              <a:t>9/27/19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896805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EEE7AA-9017-9443-8BCE-901FADF51507}" type="datetime1">
              <a:rPr lang="en-US" smtClean="0"/>
              <a:t>9/27/19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753511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3732B4-408D-0045-BF72-76AAC8FB82DE}" type="datetime1">
              <a:rPr lang="en-US" smtClean="0"/>
              <a:t>9/27/19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2509261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205601-08B0-AB46-B03A-A7071E6C79D5}" type="datetime1">
              <a:rPr lang="en-US" smtClean="0"/>
              <a:t>9/27/19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3941309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53B60C-76F6-D54C-9FF9-3A4DBC5A4ACD}" type="datetime1">
              <a:rPr lang="en-US" smtClean="0"/>
              <a:t>9/27/19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3868127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4E23B1-546D-F047-8E09-387440DE9AC6}" type="datetime1">
              <a:rPr lang="en-US" smtClean="0"/>
              <a:t>9/27/19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2955953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3718511-29D5-B645-8839-E94B24E22A1E}" type="datetime1">
              <a:rPr lang="en-US" smtClean="0"/>
              <a:t>9/27/19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199118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6FF11A-61A1-D64C-B1E3-D6C1A5DDD7CA}" type="datetime1">
              <a:rPr lang="en-US" smtClean="0"/>
              <a:t>9/27/19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621726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3076E2-600E-FA4F-A99A-5917A2D9CC20}" type="datetime1">
              <a:rPr lang="en-US" smtClean="0"/>
              <a:t>9/27/19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119341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5D047-2411-C04C-BF0D-1EF3869B97D7}" type="datetime1">
              <a:rPr lang="en-US" smtClean="0"/>
              <a:t>9/27/19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66224277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D6CDE4-EADB-CA45-A9E5-2F60554431D7}" type="datetime1">
              <a:rPr lang="en-US" smtClean="0"/>
              <a:t>9/27/19</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866FBE-23FC-2E41-BC1F-8CA7EFDCAF87}" type="slidenum">
              <a:rPr lang="en-US" smtClean="0"/>
              <a:t>‹#›</a:t>
            </a:fld>
            <a:endParaRPr lang="en-US"/>
          </a:p>
        </p:txBody>
      </p:sp>
    </p:spTree>
    <p:extLst>
      <p:ext uri="{BB962C8B-B14F-4D97-AF65-F5344CB8AC3E}">
        <p14:creationId xmlns:p14="http://schemas.microsoft.com/office/powerpoint/2010/main" val="3593166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200" rtl="0" eaLnBrk="1" latinLnBrk="0" hangingPunct="1">
        <a:spcBef>
          <a:spcPct val="0"/>
        </a:spcBef>
        <a:buNone/>
        <a:defRPr sz="4000" b="1"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package" Target="../embeddings/Microsoft_Excel_Sheet2.xlsx"/><Relationship Id="rId5" Type="http://schemas.openxmlformats.org/officeDocument/2006/relationships/image" Target="../media/image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package" Target="../embeddings/Microsoft_Excel_Sheet3.xlsx"/><Relationship Id="rId5" Type="http://schemas.openxmlformats.org/officeDocument/2006/relationships/image" Target="../media/image9.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package" Target="../embeddings/Microsoft_Excel_Sheet4.xlsx"/><Relationship Id="rId5" Type="http://schemas.openxmlformats.org/officeDocument/2006/relationships/image" Target="../media/image24.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kaggle.com/passnyc/data-science-for-good/hom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laweekly.com/news/california-is-home-to-some-of-americas-worst-public-schools-7205447"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greatschools.org/california/oakland/200-Dewey-Academ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package" Target="../embeddings/Microsoft_Excel_Sheet1.xlsx"/><Relationship Id="rId5"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l"/>
            <a:r>
              <a:rPr lang="en-US" sz="3200" b="1" dirty="0" smtClean="0"/>
              <a:t>Objectives of this data science project</a:t>
            </a:r>
            <a:endParaRPr lang="en-US" sz="3200" b="1" dirty="0"/>
          </a:p>
        </p:txBody>
      </p:sp>
      <p:sp>
        <p:nvSpPr>
          <p:cNvPr id="5" name="Content Placeholder 4"/>
          <p:cNvSpPr>
            <a:spLocks noGrp="1"/>
          </p:cNvSpPr>
          <p:nvPr>
            <p:ph idx="1"/>
          </p:nvPr>
        </p:nvSpPr>
        <p:spPr/>
        <p:txBody>
          <a:bodyPr>
            <a:noAutofit/>
          </a:bodyPr>
          <a:lstStyle/>
          <a:p>
            <a:pPr marL="0" indent="0">
              <a:buNone/>
            </a:pPr>
            <a:r>
              <a:rPr lang="en-US" sz="2400" dirty="0" smtClean="0"/>
              <a:t>Data science job applications are enhanced by inclusion of a data science project. This project should showcase a variety of data science skills through coding, including dataset manipulation, visualization, statistics, and machine learning. It is best if the context of these skills is applied towards a question of personal interest to the applicant.</a:t>
            </a:r>
          </a:p>
          <a:p>
            <a:pPr marL="0" indent="0">
              <a:buNone/>
            </a:pPr>
            <a:endParaRPr lang="en-US" sz="2400" dirty="0"/>
          </a:p>
          <a:p>
            <a:pPr marL="0" indent="0">
              <a:buNone/>
            </a:pPr>
            <a:r>
              <a:rPr lang="en-US" sz="2400" dirty="0" smtClean="0"/>
              <a:t>My interest lies in understanding how education can be used as a driver of social change. Through data analysis, I can identify features predictive of dropouts and therefore identify possible interventions to prevent dropouts. Therefore, I chose a dataset on dropout rates in California public schools.</a:t>
            </a:r>
            <a:endParaRPr lang="en-US" sz="2400" dirty="0"/>
          </a:p>
        </p:txBody>
      </p:sp>
      <p:sp>
        <p:nvSpPr>
          <p:cNvPr id="7" name="Slide Number Placeholder 6"/>
          <p:cNvSpPr>
            <a:spLocks noGrp="1"/>
          </p:cNvSpPr>
          <p:nvPr>
            <p:ph type="sldNum" sz="quarter" idx="12"/>
          </p:nvPr>
        </p:nvSpPr>
        <p:spPr/>
        <p:txBody>
          <a:bodyPr/>
          <a:lstStyle/>
          <a:p>
            <a:fld id="{37866FBE-23FC-2E41-BC1F-8CA7EFDCAF87}" type="slidenum">
              <a:rPr lang="en-US" smtClean="0"/>
              <a:t>1</a:t>
            </a:fld>
            <a:endParaRPr lang="en-US"/>
          </a:p>
        </p:txBody>
      </p:sp>
    </p:spTree>
    <p:extLst>
      <p:ext uri="{BB962C8B-B14F-4D97-AF65-F5344CB8AC3E}">
        <p14:creationId xmlns:p14="http://schemas.microsoft.com/office/powerpoint/2010/main" val="3579775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otalEnrollment_byEthnic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38" y="1417638"/>
            <a:ext cx="7437200" cy="4249828"/>
          </a:xfrm>
          <a:prstGeom prst="rect">
            <a:avLst/>
          </a:prstGeom>
        </p:spPr>
      </p:pic>
      <p:sp>
        <p:nvSpPr>
          <p:cNvPr id="2" name="Title 1"/>
          <p:cNvSpPr>
            <a:spLocks noGrp="1"/>
          </p:cNvSpPr>
          <p:nvPr>
            <p:ph type="title"/>
          </p:nvPr>
        </p:nvSpPr>
        <p:spPr/>
        <p:txBody>
          <a:bodyPr>
            <a:noAutofit/>
          </a:bodyPr>
          <a:lstStyle/>
          <a:p>
            <a:pPr algn="l"/>
            <a:r>
              <a:rPr lang="en-US" dirty="0" smtClean="0"/>
              <a:t>Demographics</a:t>
            </a:r>
            <a:r>
              <a:rPr lang="en-US" sz="4000" dirty="0" smtClean="0"/>
              <a:t> of students</a:t>
            </a:r>
            <a:endParaRPr lang="en-US" sz="4000" dirty="0"/>
          </a:p>
        </p:txBody>
      </p:sp>
      <p:sp>
        <p:nvSpPr>
          <p:cNvPr id="3" name="Content Placeholder 2"/>
          <p:cNvSpPr>
            <a:spLocks noGrp="1"/>
          </p:cNvSpPr>
          <p:nvPr>
            <p:ph idx="1"/>
          </p:nvPr>
        </p:nvSpPr>
        <p:spPr>
          <a:xfrm>
            <a:off x="1085945" y="5298561"/>
            <a:ext cx="2031545" cy="1051739"/>
          </a:xfrm>
        </p:spPr>
        <p:txBody>
          <a:bodyPr>
            <a:normAutofit fontScale="92500" lnSpcReduction="20000"/>
          </a:bodyPr>
          <a:lstStyle/>
          <a:p>
            <a:pPr marL="0" indent="0">
              <a:buNone/>
            </a:pPr>
            <a:r>
              <a:rPr lang="en-US" sz="1600" dirty="0"/>
              <a:t>Females: 886,534</a:t>
            </a:r>
          </a:p>
          <a:p>
            <a:pPr marL="0" indent="0">
              <a:buNone/>
            </a:pPr>
            <a:r>
              <a:rPr lang="en-US" sz="1600" dirty="0" smtClean="0"/>
              <a:t>Males: 917, 914</a:t>
            </a:r>
          </a:p>
          <a:p>
            <a:pPr marL="0" indent="0">
              <a:buNone/>
            </a:pPr>
            <a:endParaRPr lang="en-US" sz="1600" dirty="0"/>
          </a:p>
          <a:p>
            <a:pPr marL="0" indent="0">
              <a:buNone/>
            </a:pPr>
            <a:r>
              <a:rPr lang="en-US" sz="1800" b="1" dirty="0" smtClean="0"/>
              <a:t>Total: 1,804,448</a:t>
            </a:r>
            <a:endParaRPr lang="en-US" sz="1800" b="1" dirty="0"/>
          </a:p>
          <a:p>
            <a:endParaRPr lang="en-US" sz="1600" dirty="0"/>
          </a:p>
        </p:txBody>
      </p:sp>
      <p:sp>
        <p:nvSpPr>
          <p:cNvPr id="7" name="Slide Number Placeholder 6"/>
          <p:cNvSpPr>
            <a:spLocks noGrp="1"/>
          </p:cNvSpPr>
          <p:nvPr>
            <p:ph type="sldNum" sz="quarter" idx="12"/>
          </p:nvPr>
        </p:nvSpPr>
        <p:spPr/>
        <p:txBody>
          <a:bodyPr/>
          <a:lstStyle/>
          <a:p>
            <a:fld id="{37866FBE-23FC-2E41-BC1F-8CA7EFDCAF87}" type="slidenum">
              <a:rPr lang="en-US" smtClean="0"/>
              <a:t>10</a:t>
            </a:fld>
            <a:endParaRPr lang="en-US"/>
          </a:p>
        </p:txBody>
      </p:sp>
    </p:spTree>
    <p:extLst>
      <p:ext uri="{BB962C8B-B14F-4D97-AF65-F5344CB8AC3E}">
        <p14:creationId xmlns:p14="http://schemas.microsoft.com/office/powerpoint/2010/main" val="334691091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fontScale="90000"/>
          </a:bodyPr>
          <a:lstStyle/>
          <a:p>
            <a:r>
              <a:rPr lang="en-US" sz="5400" cap="none" dirty="0" smtClean="0">
                <a:solidFill>
                  <a:schemeClr val="bg1"/>
                </a:solidFill>
              </a:rPr>
              <a:t>Part One:</a:t>
            </a:r>
            <a:br>
              <a:rPr lang="en-US" sz="5400" cap="none" dirty="0" smtClean="0">
                <a:solidFill>
                  <a:schemeClr val="bg1"/>
                </a:solidFill>
              </a:rPr>
            </a:br>
            <a:r>
              <a:rPr lang="en-US" sz="5400" cap="none" dirty="0" smtClean="0">
                <a:solidFill>
                  <a:schemeClr val="bg1"/>
                </a:solidFill>
              </a:rPr>
              <a:t>Student sub-populations susceptible to dropping out</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11</a:t>
            </a:fld>
            <a:endParaRPr lang="en-US"/>
          </a:p>
        </p:txBody>
      </p:sp>
    </p:spTree>
    <p:extLst>
      <p:ext uri="{BB962C8B-B14F-4D97-AF65-F5344CB8AC3E}">
        <p14:creationId xmlns:p14="http://schemas.microsoft.com/office/powerpoint/2010/main" val="31451449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ropoutPerc_byEthnic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106" y="1227596"/>
            <a:ext cx="6125454" cy="3500259"/>
          </a:xfrm>
          <a:prstGeom prst="rect">
            <a:avLst/>
          </a:prstGeom>
        </p:spPr>
      </p:pic>
      <p:sp>
        <p:nvSpPr>
          <p:cNvPr id="2" name="Title 1"/>
          <p:cNvSpPr>
            <a:spLocks noGrp="1"/>
          </p:cNvSpPr>
          <p:nvPr>
            <p:ph type="title"/>
          </p:nvPr>
        </p:nvSpPr>
        <p:spPr/>
        <p:txBody>
          <a:bodyPr>
            <a:normAutofit fontScale="90000"/>
          </a:bodyPr>
          <a:lstStyle/>
          <a:p>
            <a:r>
              <a:rPr lang="en-US" dirty="0" smtClean="0"/>
              <a:t>Student dropout percentage by ethnicity</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12</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662531041"/>
              </p:ext>
            </p:extLst>
          </p:nvPr>
        </p:nvGraphicFramePr>
        <p:xfrm>
          <a:off x="2007525" y="4587022"/>
          <a:ext cx="4902200" cy="1917700"/>
        </p:xfrm>
        <a:graphic>
          <a:graphicData uri="http://schemas.openxmlformats.org/presentationml/2006/ole">
            <mc:AlternateContent xmlns:mc="http://schemas.openxmlformats.org/markup-compatibility/2006">
              <mc:Choice xmlns:v="urn:schemas-microsoft-com:vml" Requires="v">
                <p:oleObj spid="_x0000_s2126" name="Worksheet" r:id="rId4" imgW="4902200" imgH="1917700" progId="Excel.Sheet.12">
                  <p:embed/>
                </p:oleObj>
              </mc:Choice>
              <mc:Fallback>
                <p:oleObj name="Worksheet" r:id="rId4" imgW="4902200" imgH="1917700" progId="Excel.Sheet.12">
                  <p:embed/>
                  <p:pic>
                    <p:nvPicPr>
                      <p:cNvPr id="0" name=""/>
                      <p:cNvPicPr/>
                      <p:nvPr/>
                    </p:nvPicPr>
                    <p:blipFill>
                      <a:blip r:embed="rId5"/>
                      <a:stretch>
                        <a:fillRect/>
                      </a:stretch>
                    </p:blipFill>
                    <p:spPr>
                      <a:xfrm>
                        <a:off x="2007525" y="4587022"/>
                        <a:ext cx="4902200" cy="1917700"/>
                      </a:xfrm>
                      <a:prstGeom prst="rect">
                        <a:avLst/>
                      </a:prstGeom>
                    </p:spPr>
                  </p:pic>
                </p:oleObj>
              </mc:Fallback>
            </mc:AlternateContent>
          </a:graphicData>
        </a:graphic>
      </p:graphicFrame>
    </p:spTree>
    <p:extLst>
      <p:ext uri="{BB962C8B-B14F-4D97-AF65-F5344CB8AC3E}">
        <p14:creationId xmlns:p14="http://schemas.microsoft.com/office/powerpoint/2010/main" val="416574036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Student dropout percentage by gender</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13</a:t>
            </a:fld>
            <a:endParaRPr lang="en-US"/>
          </a:p>
        </p:txBody>
      </p:sp>
      <p:pic>
        <p:nvPicPr>
          <p:cNvPr id="6" name="Picture 5" descr="DropoutPerc_byGend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861" y="1667598"/>
            <a:ext cx="5535039" cy="3162879"/>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567423128"/>
              </p:ext>
            </p:extLst>
          </p:nvPr>
        </p:nvGraphicFramePr>
        <p:xfrm>
          <a:off x="2506663" y="5099050"/>
          <a:ext cx="3822700" cy="584200"/>
        </p:xfrm>
        <a:graphic>
          <a:graphicData uri="http://schemas.openxmlformats.org/presentationml/2006/ole">
            <mc:AlternateContent xmlns:mc="http://schemas.openxmlformats.org/markup-compatibility/2006">
              <mc:Choice xmlns:v="urn:schemas-microsoft-com:vml" Requires="v">
                <p:oleObj spid="_x0000_s3148" name="Worksheet" r:id="rId4" imgW="3822700" imgH="584200" progId="Excel.Sheet.12">
                  <p:embed/>
                </p:oleObj>
              </mc:Choice>
              <mc:Fallback>
                <p:oleObj name="Worksheet" r:id="rId4" imgW="3822700" imgH="584200" progId="Excel.Sheet.12">
                  <p:embed/>
                  <p:pic>
                    <p:nvPicPr>
                      <p:cNvPr id="0" name=""/>
                      <p:cNvPicPr/>
                      <p:nvPr/>
                    </p:nvPicPr>
                    <p:blipFill>
                      <a:blip r:embed="rId5"/>
                      <a:stretch>
                        <a:fillRect/>
                      </a:stretch>
                    </p:blipFill>
                    <p:spPr>
                      <a:xfrm>
                        <a:off x="2506663" y="5099050"/>
                        <a:ext cx="3822700" cy="584200"/>
                      </a:xfrm>
                      <a:prstGeom prst="rect">
                        <a:avLst/>
                      </a:prstGeom>
                    </p:spPr>
                  </p:pic>
                </p:oleObj>
              </mc:Fallback>
            </mc:AlternateContent>
          </a:graphicData>
        </a:graphic>
      </p:graphicFrame>
    </p:spTree>
    <p:extLst>
      <p:ext uri="{BB962C8B-B14F-4D97-AF65-F5344CB8AC3E}">
        <p14:creationId xmlns:p14="http://schemas.microsoft.com/office/powerpoint/2010/main" val="27996337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Part One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Statewide, 1.5% of the 1.8 million students dropped out from CA high schools in 2015-16.</a:t>
            </a:r>
          </a:p>
          <a:p>
            <a:endParaRPr lang="en-US" dirty="0"/>
          </a:p>
          <a:p>
            <a:r>
              <a:rPr lang="en-US" dirty="0" smtClean="0"/>
              <a:t>African</a:t>
            </a:r>
            <a:r>
              <a:rPr lang="en-US" dirty="0"/>
              <a:t>-Americans, Native </a:t>
            </a:r>
            <a:r>
              <a:rPr lang="en-US" dirty="0" smtClean="0"/>
              <a:t>Americans, </a:t>
            </a:r>
            <a:r>
              <a:rPr lang="en-US" dirty="0"/>
              <a:t>Hispanics, and Pacific Islanders </a:t>
            </a:r>
            <a:r>
              <a:rPr lang="en-US" dirty="0" smtClean="0"/>
              <a:t>dropped out at a rate higher than the rate for all students.</a:t>
            </a:r>
          </a:p>
          <a:p>
            <a:pPr marL="0" indent="0">
              <a:buNone/>
            </a:pPr>
            <a:endParaRPr lang="en-US" dirty="0" smtClean="0"/>
          </a:p>
          <a:p>
            <a:r>
              <a:rPr lang="en-US" dirty="0" smtClean="0"/>
              <a:t>Males are 1.4 times more likely to dropout than females.</a:t>
            </a:r>
          </a:p>
        </p:txBody>
      </p:sp>
      <p:sp>
        <p:nvSpPr>
          <p:cNvPr id="4" name="Slide Number Placeholder 3"/>
          <p:cNvSpPr>
            <a:spLocks noGrp="1"/>
          </p:cNvSpPr>
          <p:nvPr>
            <p:ph type="sldNum" sz="quarter" idx="12"/>
          </p:nvPr>
        </p:nvSpPr>
        <p:spPr/>
        <p:txBody>
          <a:bodyPr/>
          <a:lstStyle/>
          <a:p>
            <a:fld id="{37866FBE-23FC-2E41-BC1F-8CA7EFDCAF87}" type="slidenum">
              <a:rPr lang="en-US" smtClean="0"/>
              <a:t>14</a:t>
            </a:fld>
            <a:endParaRPr lang="en-US"/>
          </a:p>
        </p:txBody>
      </p:sp>
    </p:spTree>
    <p:extLst>
      <p:ext uri="{BB962C8B-B14F-4D97-AF65-F5344CB8AC3E}">
        <p14:creationId xmlns:p14="http://schemas.microsoft.com/office/powerpoint/2010/main" val="77690554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fontScale="90000"/>
          </a:bodyPr>
          <a:lstStyle/>
          <a:p>
            <a:r>
              <a:rPr lang="en-US" sz="5400" cap="none" dirty="0" smtClean="0">
                <a:solidFill>
                  <a:schemeClr val="bg1"/>
                </a:solidFill>
              </a:rPr>
              <a:t>Part Two:</a:t>
            </a:r>
            <a:br>
              <a:rPr lang="en-US" sz="5400" cap="none" dirty="0" smtClean="0">
                <a:solidFill>
                  <a:schemeClr val="bg1"/>
                </a:solidFill>
              </a:rPr>
            </a:br>
            <a:r>
              <a:rPr lang="en-US" sz="5400" cap="none" dirty="0" smtClean="0">
                <a:solidFill>
                  <a:schemeClr val="bg1"/>
                </a:solidFill>
              </a:rPr>
              <a:t>Demographics of schools with high dropout rates</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15</a:t>
            </a:fld>
            <a:endParaRPr lang="en-US"/>
          </a:p>
        </p:txBody>
      </p:sp>
    </p:spTree>
    <p:extLst>
      <p:ext uri="{BB962C8B-B14F-4D97-AF65-F5344CB8AC3E}">
        <p14:creationId xmlns:p14="http://schemas.microsoft.com/office/powerpoint/2010/main" val="9457027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question</a:t>
            </a:r>
            <a:endParaRPr lang="en-US" dirty="0"/>
          </a:p>
        </p:txBody>
      </p:sp>
      <p:sp>
        <p:nvSpPr>
          <p:cNvPr id="3" name="Content Placeholder 2"/>
          <p:cNvSpPr>
            <a:spLocks noGrp="1"/>
          </p:cNvSpPr>
          <p:nvPr>
            <p:ph idx="1"/>
          </p:nvPr>
        </p:nvSpPr>
        <p:spPr/>
        <p:txBody>
          <a:bodyPr/>
          <a:lstStyle/>
          <a:p>
            <a:r>
              <a:rPr lang="en-US" dirty="0" smtClean="0"/>
              <a:t>What are the demographics of schools that show higher-than-average dropout rates?</a:t>
            </a:r>
          </a:p>
        </p:txBody>
      </p:sp>
      <p:sp>
        <p:nvSpPr>
          <p:cNvPr id="4" name="Slide Number Placeholder 3"/>
          <p:cNvSpPr>
            <a:spLocks noGrp="1"/>
          </p:cNvSpPr>
          <p:nvPr>
            <p:ph type="sldNum" sz="quarter" idx="12"/>
          </p:nvPr>
        </p:nvSpPr>
        <p:spPr/>
        <p:txBody>
          <a:bodyPr/>
          <a:lstStyle/>
          <a:p>
            <a:fld id="{37866FBE-23FC-2E41-BC1F-8CA7EFDCAF87}" type="slidenum">
              <a:rPr lang="en-US" smtClean="0"/>
              <a:t>16</a:t>
            </a:fld>
            <a:endParaRPr lang="en-US"/>
          </a:p>
        </p:txBody>
      </p:sp>
    </p:spTree>
    <p:extLst>
      <p:ext uri="{BB962C8B-B14F-4D97-AF65-F5344CB8AC3E}">
        <p14:creationId xmlns:p14="http://schemas.microsoft.com/office/powerpoint/2010/main" val="204164896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School dropout percentage by local median income</a:t>
            </a:r>
            <a:endParaRPr lang="en-US" sz="3200" dirty="0"/>
          </a:p>
        </p:txBody>
      </p:sp>
      <p:sp>
        <p:nvSpPr>
          <p:cNvPr id="4" name="Slide Number Placeholder 3"/>
          <p:cNvSpPr>
            <a:spLocks noGrp="1"/>
          </p:cNvSpPr>
          <p:nvPr>
            <p:ph type="sldNum" sz="quarter" idx="12"/>
          </p:nvPr>
        </p:nvSpPr>
        <p:spPr/>
        <p:txBody>
          <a:bodyPr/>
          <a:lstStyle/>
          <a:p>
            <a:fld id="{37866FBE-23FC-2E41-BC1F-8CA7EFDCAF87}" type="slidenum">
              <a:rPr lang="en-US" smtClean="0"/>
              <a:t>17</a:t>
            </a:fld>
            <a:endParaRPr lang="en-US"/>
          </a:p>
        </p:txBody>
      </p:sp>
      <p:pic>
        <p:nvPicPr>
          <p:cNvPr id="8" name="Picture 7" descr="PercDropouts_byLocalMedianIncome_yaxisSca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9548" y="1641943"/>
            <a:ext cx="4109990" cy="3424992"/>
          </a:xfrm>
          <a:prstGeom prst="rect">
            <a:avLst/>
          </a:prstGeom>
        </p:spPr>
      </p:pic>
      <p:pic>
        <p:nvPicPr>
          <p:cNvPr id="9" name="Picture 8" descr="PercDropouts_byLocalMedianInc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92" y="1743086"/>
            <a:ext cx="4109990" cy="3424992"/>
          </a:xfrm>
          <a:prstGeom prst="rect">
            <a:avLst/>
          </a:prstGeom>
        </p:spPr>
      </p:pic>
      <p:sp>
        <p:nvSpPr>
          <p:cNvPr id="13" name="TextBox 12"/>
          <p:cNvSpPr txBox="1"/>
          <p:nvPr/>
        </p:nvSpPr>
        <p:spPr>
          <a:xfrm>
            <a:off x="7169707" y="2840194"/>
            <a:ext cx="1016900" cy="276999"/>
          </a:xfrm>
          <a:prstGeom prst="rect">
            <a:avLst/>
          </a:prstGeom>
          <a:noFill/>
        </p:spPr>
        <p:txBody>
          <a:bodyPr wrap="none" rtlCol="0">
            <a:spAutoFit/>
          </a:bodyPr>
          <a:lstStyle/>
          <a:p>
            <a:r>
              <a:rPr lang="en-US" sz="1200" dirty="0"/>
              <a:t>y</a:t>
            </a:r>
            <a:r>
              <a:rPr lang="en-US" sz="1200" dirty="0" smtClean="0"/>
              <a:t>-axis scaled</a:t>
            </a:r>
            <a:endParaRPr lang="en-US" sz="1200" dirty="0"/>
          </a:p>
        </p:txBody>
      </p:sp>
    </p:spTree>
    <p:extLst>
      <p:ext uri="{BB962C8B-B14F-4D97-AF65-F5344CB8AC3E}">
        <p14:creationId xmlns:p14="http://schemas.microsoft.com/office/powerpoint/2010/main" val="34508543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Creating a standardized demographic profile for each school</a:t>
            </a:r>
            <a:endParaRPr lang="en-US" dirty="0"/>
          </a:p>
        </p:txBody>
      </p:sp>
      <p:sp>
        <p:nvSpPr>
          <p:cNvPr id="6" name="Content Placeholder 5"/>
          <p:cNvSpPr>
            <a:spLocks noGrp="1"/>
          </p:cNvSpPr>
          <p:nvPr>
            <p:ph idx="1"/>
          </p:nvPr>
        </p:nvSpPr>
        <p:spPr/>
        <p:txBody>
          <a:bodyPr>
            <a:normAutofit/>
          </a:bodyPr>
          <a:lstStyle/>
          <a:p>
            <a:r>
              <a:rPr lang="en-US" sz="2800" dirty="0" smtClean="0"/>
              <a:t>Schools vary in total enrollment numbers and local median income.</a:t>
            </a:r>
          </a:p>
          <a:p>
            <a:r>
              <a:rPr lang="en-US" sz="2800" dirty="0" smtClean="0"/>
              <a:t>For capturing the ethnic profile of a school, demographic profiles were turned into proportions.</a:t>
            </a:r>
            <a:endParaRPr lang="en-US" sz="2800" dirty="0"/>
          </a:p>
        </p:txBody>
      </p:sp>
      <p:sp>
        <p:nvSpPr>
          <p:cNvPr id="4" name="Slide Number Placeholder 3"/>
          <p:cNvSpPr>
            <a:spLocks noGrp="1"/>
          </p:cNvSpPr>
          <p:nvPr>
            <p:ph type="sldNum" sz="quarter" idx="12"/>
          </p:nvPr>
        </p:nvSpPr>
        <p:spPr/>
        <p:txBody>
          <a:bodyPr/>
          <a:lstStyle/>
          <a:p>
            <a:fld id="{37866FBE-23FC-2E41-BC1F-8CA7EFDCAF87}" type="slidenum">
              <a:rPr lang="en-US" smtClean="0"/>
              <a:t>18</a:t>
            </a:fld>
            <a:endParaRPr lang="en-US"/>
          </a:p>
        </p:txBody>
      </p:sp>
      <p:pic>
        <p:nvPicPr>
          <p:cNvPr id="8" name="Picture 7"/>
          <p:cNvPicPr>
            <a:picLocks noChangeAspect="1"/>
          </p:cNvPicPr>
          <p:nvPr/>
        </p:nvPicPr>
        <p:blipFill>
          <a:blip r:embed="rId2"/>
          <a:stretch>
            <a:fillRect/>
          </a:stretch>
        </p:blipFill>
        <p:spPr>
          <a:xfrm>
            <a:off x="822965" y="4292248"/>
            <a:ext cx="2661351" cy="1282579"/>
          </a:xfrm>
          <a:prstGeom prst="rect">
            <a:avLst/>
          </a:prstGeom>
        </p:spPr>
      </p:pic>
      <p:pic>
        <p:nvPicPr>
          <p:cNvPr id="9" name="Picture 8"/>
          <p:cNvPicPr>
            <a:picLocks noChangeAspect="1"/>
          </p:cNvPicPr>
          <p:nvPr/>
        </p:nvPicPr>
        <p:blipFill>
          <a:blip r:embed="rId3"/>
          <a:stretch>
            <a:fillRect/>
          </a:stretch>
        </p:blipFill>
        <p:spPr>
          <a:xfrm>
            <a:off x="4236381" y="4150413"/>
            <a:ext cx="4633637" cy="1424414"/>
          </a:xfrm>
          <a:prstGeom prst="rect">
            <a:avLst/>
          </a:prstGeom>
        </p:spPr>
      </p:pic>
      <p:sp>
        <p:nvSpPr>
          <p:cNvPr id="10" name="Right Arrow 9"/>
          <p:cNvSpPr/>
          <p:nvPr/>
        </p:nvSpPr>
        <p:spPr>
          <a:xfrm>
            <a:off x="3669146" y="4806699"/>
            <a:ext cx="320730" cy="230898"/>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2965" y="5711996"/>
            <a:ext cx="4077634" cy="276999"/>
          </a:xfrm>
          <a:prstGeom prst="rect">
            <a:avLst/>
          </a:prstGeom>
          <a:noFill/>
        </p:spPr>
        <p:txBody>
          <a:bodyPr wrap="none" rtlCol="0">
            <a:spAutoFit/>
          </a:bodyPr>
          <a:lstStyle/>
          <a:p>
            <a:r>
              <a:rPr lang="en-US" sz="1200" dirty="0" smtClean="0"/>
              <a:t>Rows are different schools, columns are different ethnicities.</a:t>
            </a:r>
            <a:endParaRPr lang="en-US" sz="1200" dirty="0"/>
          </a:p>
        </p:txBody>
      </p:sp>
      <p:sp>
        <p:nvSpPr>
          <p:cNvPr id="12" name="TextBox 11"/>
          <p:cNvSpPr txBox="1"/>
          <p:nvPr/>
        </p:nvSpPr>
        <p:spPr>
          <a:xfrm>
            <a:off x="988193" y="3949614"/>
            <a:ext cx="2394932" cy="276999"/>
          </a:xfrm>
          <a:prstGeom prst="rect">
            <a:avLst/>
          </a:prstGeom>
          <a:noFill/>
        </p:spPr>
        <p:txBody>
          <a:bodyPr wrap="none" rtlCol="0">
            <a:spAutoFit/>
          </a:bodyPr>
          <a:lstStyle/>
          <a:p>
            <a:r>
              <a:rPr lang="en-US" sz="1200" dirty="0" smtClean="0"/>
              <a:t>Ethnicities by enrollment numbers</a:t>
            </a:r>
            <a:endParaRPr lang="en-US" sz="1200" dirty="0"/>
          </a:p>
        </p:txBody>
      </p:sp>
      <p:sp>
        <p:nvSpPr>
          <p:cNvPr id="14" name="TextBox 13"/>
          <p:cNvSpPr txBox="1"/>
          <p:nvPr/>
        </p:nvSpPr>
        <p:spPr>
          <a:xfrm>
            <a:off x="5804756" y="3949614"/>
            <a:ext cx="1825891" cy="276999"/>
          </a:xfrm>
          <a:prstGeom prst="rect">
            <a:avLst/>
          </a:prstGeom>
          <a:noFill/>
        </p:spPr>
        <p:txBody>
          <a:bodyPr wrap="none" rtlCol="0">
            <a:spAutoFit/>
          </a:bodyPr>
          <a:lstStyle/>
          <a:p>
            <a:r>
              <a:rPr lang="en-US" sz="1200" dirty="0" smtClean="0"/>
              <a:t>Ethnicities by proportions</a:t>
            </a:r>
            <a:endParaRPr lang="en-US" sz="1200" dirty="0"/>
          </a:p>
        </p:txBody>
      </p:sp>
    </p:spTree>
    <p:extLst>
      <p:ext uri="{BB962C8B-B14F-4D97-AF65-F5344CB8AC3E}">
        <p14:creationId xmlns:p14="http://schemas.microsoft.com/office/powerpoint/2010/main" val="310950394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hoolsRanked_MedianInc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043" y="3601116"/>
            <a:ext cx="4440157" cy="2960104"/>
          </a:xfrm>
          <a:prstGeom prst="rect">
            <a:avLst/>
          </a:prstGeom>
        </p:spPr>
      </p:pic>
      <p:sp>
        <p:nvSpPr>
          <p:cNvPr id="2" name="Title 1"/>
          <p:cNvSpPr>
            <a:spLocks noGrp="1"/>
          </p:cNvSpPr>
          <p:nvPr>
            <p:ph type="title"/>
          </p:nvPr>
        </p:nvSpPr>
        <p:spPr/>
        <p:txBody>
          <a:bodyPr>
            <a:normAutofit fontScale="90000"/>
          </a:bodyPr>
          <a:lstStyle/>
          <a:p>
            <a:r>
              <a:rPr lang="en-US" dirty="0" smtClean="0"/>
              <a:t>Median incomes for each school were min-max normalized</a:t>
            </a:r>
            <a:endParaRPr lang="en-US" dirty="0"/>
          </a:p>
        </p:txBody>
      </p:sp>
      <p:sp>
        <p:nvSpPr>
          <p:cNvPr id="3" name="Content Placeholder 2"/>
          <p:cNvSpPr>
            <a:spLocks noGrp="1"/>
          </p:cNvSpPr>
          <p:nvPr>
            <p:ph idx="1"/>
          </p:nvPr>
        </p:nvSpPr>
        <p:spPr>
          <a:xfrm>
            <a:off x="457200" y="1600201"/>
            <a:ext cx="8229600" cy="2459371"/>
          </a:xfrm>
        </p:spPr>
        <p:txBody>
          <a:bodyPr>
            <a:normAutofit/>
          </a:bodyPr>
          <a:lstStyle/>
          <a:p>
            <a:r>
              <a:rPr lang="en-US" sz="2000" dirty="0" smtClean="0"/>
              <a:t>To put local </a:t>
            </a:r>
            <a:r>
              <a:rPr lang="en-US" sz="2000" dirty="0"/>
              <a:t>median </a:t>
            </a:r>
            <a:r>
              <a:rPr lang="en-US" sz="2000" dirty="0" smtClean="0"/>
              <a:t>income on the same scale as the ethnic proportionality values, they were min-max normalized across the range in the study ($12,813 to $184,871 transformed to 0 to 1 scale).</a:t>
            </a:r>
          </a:p>
          <a:p>
            <a:r>
              <a:rPr lang="en-US" sz="2000" dirty="0" smtClean="0"/>
              <a:t>While income inequality is  not the focus of this study, it is apparent in the normalization. For example, a school with a local median income of $100,000 has a min-max normalization score of only 0.5.</a:t>
            </a:r>
          </a:p>
        </p:txBody>
      </p:sp>
      <p:sp>
        <p:nvSpPr>
          <p:cNvPr id="4" name="Slide Number Placeholder 3"/>
          <p:cNvSpPr>
            <a:spLocks noGrp="1"/>
          </p:cNvSpPr>
          <p:nvPr>
            <p:ph type="sldNum" sz="quarter" idx="12"/>
          </p:nvPr>
        </p:nvSpPr>
        <p:spPr/>
        <p:txBody>
          <a:bodyPr/>
          <a:lstStyle/>
          <a:p>
            <a:fld id="{37866FBE-23FC-2E41-BC1F-8CA7EFDCAF87}" type="slidenum">
              <a:rPr lang="en-US" smtClean="0"/>
              <a:t>19</a:t>
            </a:fld>
            <a:endParaRPr lang="en-US"/>
          </a:p>
        </p:txBody>
      </p:sp>
    </p:spTree>
    <p:extLst>
      <p:ext uri="{BB962C8B-B14F-4D97-AF65-F5344CB8AC3E}">
        <p14:creationId xmlns:p14="http://schemas.microsoft.com/office/powerpoint/2010/main" val="5173166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Understand the circumstances that contribute to dropout rates are complex.</a:t>
            </a:r>
          </a:p>
          <a:p>
            <a:r>
              <a:rPr lang="en-US" dirty="0" smtClean="0"/>
              <a:t>Linear regression cannot capture the complexity.</a:t>
            </a:r>
          </a:p>
          <a:p>
            <a:r>
              <a:rPr lang="en-US" dirty="0" smtClean="0"/>
              <a:t>What we need is a way to understand what features could contribute to a school’s dropout rate.</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a:t>
            </a:fld>
            <a:endParaRPr lang="en-US"/>
          </a:p>
        </p:txBody>
      </p:sp>
    </p:spTree>
    <p:extLst>
      <p:ext uri="{BB962C8B-B14F-4D97-AF65-F5344CB8AC3E}">
        <p14:creationId xmlns:p14="http://schemas.microsoft.com/office/powerpoint/2010/main" val="4173720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Schools were categorized based on dropout percentage </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467728219"/>
              </p:ext>
            </p:extLst>
          </p:nvPr>
        </p:nvGraphicFramePr>
        <p:xfrm>
          <a:off x="2430629" y="5496492"/>
          <a:ext cx="4122571" cy="1130299"/>
        </p:xfrm>
        <a:graphic>
          <a:graphicData uri="http://schemas.openxmlformats.org/drawingml/2006/table">
            <a:tbl>
              <a:tblPr/>
              <a:tblGrid>
                <a:gridCol w="1458756"/>
                <a:gridCol w="1458756"/>
                <a:gridCol w="1205059"/>
              </a:tblGrid>
              <a:tr h="190500">
                <a:tc>
                  <a:txBody>
                    <a:bodyPr/>
                    <a:lstStyle/>
                    <a:p>
                      <a:pPr algn="ctr" fontAlgn="b"/>
                      <a:r>
                        <a:rPr lang="en-US" sz="1400" b="1" i="0" u="none" strike="noStrike">
                          <a:solidFill>
                            <a:srgbClr val="000000"/>
                          </a:solidFill>
                          <a:effectLst/>
                          <a:latin typeface="Calibri"/>
                        </a:rPr>
                        <a:t>dropout category</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a:rPr>
                        <a:t>dropout % values</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No. of schools</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r>
              <a:tr h="190500">
                <a:tc>
                  <a:txBody>
                    <a:bodyPr/>
                    <a:lstStyle/>
                    <a:p>
                      <a:pPr algn="ctr" fontAlgn="b"/>
                      <a:r>
                        <a:rPr lang="en-US" sz="1400" b="0" i="0" u="none" strike="noStrike">
                          <a:solidFill>
                            <a:srgbClr val="000000"/>
                          </a:solidFill>
                          <a:effectLst/>
                          <a:latin typeface="Calibri"/>
                        </a:rPr>
                        <a:t>0</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400" b="0" i="0" u="none" strike="noStrike">
                          <a:solidFill>
                            <a:srgbClr val="000000"/>
                          </a:solidFill>
                          <a:effectLst/>
                          <a:latin typeface="Calibri"/>
                        </a:rPr>
                        <a:t>0-1%</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400" b="0" i="0" u="none" strike="noStrike">
                          <a:solidFill>
                            <a:srgbClr val="000000"/>
                          </a:solidFill>
                          <a:effectLst/>
                          <a:latin typeface="Calibri"/>
                        </a:rPr>
                        <a:t>836</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400" b="0" i="0" u="none" strike="noStrike">
                          <a:solidFill>
                            <a:srgbClr val="000000"/>
                          </a:solidFill>
                          <a:effectLst/>
                          <a:latin typeface="Calibri"/>
                        </a:rPr>
                        <a:t>1</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400" b="0" i="0" u="none" strike="noStrike">
                          <a:solidFill>
                            <a:srgbClr val="000000"/>
                          </a:solidFill>
                          <a:effectLst/>
                          <a:latin typeface="Calibri"/>
                        </a:rPr>
                        <a:t>1-2%</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400" b="0" i="0" u="none" strike="noStrike" dirty="0">
                          <a:solidFill>
                            <a:srgbClr val="000000"/>
                          </a:solidFill>
                          <a:effectLst/>
                          <a:latin typeface="Calibri"/>
                        </a:rPr>
                        <a:t>246</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is-IS" sz="1400" b="0" i="0" u="none" strike="noStrike">
                          <a:solidFill>
                            <a:srgbClr val="000000"/>
                          </a:solidFill>
                          <a:effectLst/>
                          <a:latin typeface="Calibri"/>
                        </a:rPr>
                        <a:t>2</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400" b="0" i="0" u="none" strike="noStrike" dirty="0">
                          <a:solidFill>
                            <a:srgbClr val="000000"/>
                          </a:solidFill>
                          <a:effectLst/>
                          <a:latin typeface="Calibri"/>
                        </a:rPr>
                        <a:t>2-5%</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150</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400" b="0" i="0" u="none" strike="noStrike">
                          <a:solidFill>
                            <a:srgbClr val="000000"/>
                          </a:solidFill>
                          <a:effectLst/>
                          <a:latin typeface="Calibri"/>
                        </a:rPr>
                        <a:t>3</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r-HR" sz="1400" b="0" i="0" u="none" strike="noStrike">
                          <a:solidFill>
                            <a:srgbClr val="000000"/>
                          </a:solidFill>
                          <a:effectLst/>
                          <a:latin typeface="Calibri"/>
                        </a:rPr>
                        <a:t>&gt;5%</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400" b="0" i="0" u="none" strike="noStrike" dirty="0">
                          <a:solidFill>
                            <a:srgbClr val="000000"/>
                          </a:solidFill>
                          <a:effectLst/>
                          <a:latin typeface="Calibri"/>
                        </a:rPr>
                        <a:t>102</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0" name="Picture 9" descr="DropoutCategory_binn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321" y="1650760"/>
            <a:ext cx="6400800" cy="3657600"/>
          </a:xfrm>
          <a:prstGeom prst="rect">
            <a:avLst/>
          </a:prstGeom>
        </p:spPr>
      </p:pic>
    </p:spTree>
    <p:extLst>
      <p:ext uri="{BB962C8B-B14F-4D97-AF65-F5344CB8AC3E}">
        <p14:creationId xmlns:p14="http://schemas.microsoft.com/office/powerpoint/2010/main" val="6149481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CA_enrollment_And_income.png"/>
          <p:cNvPicPr>
            <a:picLocks noChangeAspect="1"/>
          </p:cNvPicPr>
          <p:nvPr/>
        </p:nvPicPr>
        <p:blipFill rotWithShape="1">
          <a:blip r:embed="rId2">
            <a:extLst>
              <a:ext uri="{28A0092B-C50C-407E-A947-70E740481C1C}">
                <a14:useLocalDpi xmlns:a14="http://schemas.microsoft.com/office/drawing/2010/main" val="0"/>
              </a:ext>
            </a:extLst>
          </a:blip>
          <a:srcRect l="15264" t="4375" r="7394" b="8614"/>
          <a:stretch/>
        </p:blipFill>
        <p:spPr>
          <a:xfrm>
            <a:off x="5754513" y="1417638"/>
            <a:ext cx="2153106" cy="4844456"/>
          </a:xfrm>
          <a:prstGeom prst="rect">
            <a:avLst/>
          </a:prstGeom>
        </p:spPr>
      </p:pic>
      <p:pic>
        <p:nvPicPr>
          <p:cNvPr id="5" name="Picture 4" descr="PCA_byDropoutPer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690" y="1417638"/>
            <a:ext cx="4262984" cy="4262984"/>
          </a:xfrm>
          <a:prstGeom prst="rect">
            <a:avLst/>
          </a:prstGeom>
        </p:spPr>
      </p:pic>
      <p:sp>
        <p:nvSpPr>
          <p:cNvPr id="2" name="Title 1"/>
          <p:cNvSpPr>
            <a:spLocks noGrp="1"/>
          </p:cNvSpPr>
          <p:nvPr>
            <p:ph type="title"/>
          </p:nvPr>
        </p:nvSpPr>
        <p:spPr/>
        <p:txBody>
          <a:bodyPr/>
          <a:lstStyle/>
          <a:p>
            <a:r>
              <a:rPr lang="en-US" dirty="0" smtClean="0"/>
              <a:t>School demographic clusters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21</a:t>
            </a:fld>
            <a:endParaRPr lang="en-US"/>
          </a:p>
        </p:txBody>
      </p:sp>
      <p:sp>
        <p:nvSpPr>
          <p:cNvPr id="7" name="Content Placeholder 2"/>
          <p:cNvSpPr>
            <a:spLocks noGrp="1"/>
          </p:cNvSpPr>
          <p:nvPr>
            <p:ph idx="1"/>
          </p:nvPr>
        </p:nvSpPr>
        <p:spPr>
          <a:xfrm>
            <a:off x="764440" y="5749188"/>
            <a:ext cx="4796245" cy="972287"/>
          </a:xfrm>
        </p:spPr>
        <p:txBody>
          <a:bodyPr>
            <a:noAutofit/>
          </a:bodyPr>
          <a:lstStyle/>
          <a:p>
            <a:pPr marL="0" indent="0">
              <a:buNone/>
            </a:pPr>
            <a:r>
              <a:rPr lang="en-US" sz="1200" dirty="0" smtClean="0"/>
              <a:t>In this principal component analysis (PCA) representation, each point is a school. The proximity of one point relative to another is closely tied to how similar demographically (ethnic </a:t>
            </a:r>
            <a:r>
              <a:rPr lang="en-US" sz="1200" dirty="0"/>
              <a:t>proportion and median </a:t>
            </a:r>
            <a:r>
              <a:rPr lang="en-US" sz="1200" dirty="0" smtClean="0"/>
              <a:t>income). The color-coding of each point is related to the category indicated.</a:t>
            </a:r>
          </a:p>
        </p:txBody>
      </p:sp>
    </p:spTree>
    <p:extLst>
      <p:ext uri="{BB962C8B-B14F-4D97-AF65-F5344CB8AC3E}">
        <p14:creationId xmlns:p14="http://schemas.microsoft.com/office/powerpoint/2010/main" val="3027628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A_ethnicities.png"/>
          <p:cNvPicPr>
            <a:picLocks noChangeAspect="1"/>
          </p:cNvPicPr>
          <p:nvPr/>
        </p:nvPicPr>
        <p:blipFill rotWithShape="1">
          <a:blip r:embed="rId2">
            <a:extLst>
              <a:ext uri="{28A0092B-C50C-407E-A947-70E740481C1C}">
                <a14:useLocalDpi xmlns:a14="http://schemas.microsoft.com/office/drawing/2010/main" val="0"/>
              </a:ext>
            </a:extLst>
          </a:blip>
          <a:srcRect l="4319" t="3935" b="10910"/>
          <a:stretch/>
        </p:blipFill>
        <p:spPr>
          <a:xfrm>
            <a:off x="4733237" y="1846258"/>
            <a:ext cx="4012510" cy="4081227"/>
          </a:xfrm>
          <a:prstGeom prst="rect">
            <a:avLst/>
          </a:prstGeom>
        </p:spPr>
      </p:pic>
      <p:pic>
        <p:nvPicPr>
          <p:cNvPr id="7" name="Picture 6" descr="PCA_byDropoutPer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24" y="1653330"/>
            <a:ext cx="4297265" cy="4297265"/>
          </a:xfrm>
          <a:prstGeom prst="rect">
            <a:avLst/>
          </a:prstGeom>
        </p:spPr>
      </p:pic>
      <p:sp>
        <p:nvSpPr>
          <p:cNvPr id="2" name="Title 1"/>
          <p:cNvSpPr>
            <a:spLocks noGrp="1"/>
          </p:cNvSpPr>
          <p:nvPr>
            <p:ph type="title"/>
          </p:nvPr>
        </p:nvSpPr>
        <p:spPr/>
        <p:txBody>
          <a:bodyPr/>
          <a:lstStyle/>
          <a:p>
            <a:r>
              <a:rPr lang="en-US" dirty="0" smtClean="0"/>
              <a:t>School demographic clusters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22</a:t>
            </a:fld>
            <a:endParaRPr lang="en-US"/>
          </a:p>
        </p:txBody>
      </p:sp>
    </p:spTree>
    <p:extLst>
      <p:ext uri="{BB962C8B-B14F-4D97-AF65-F5344CB8AC3E}">
        <p14:creationId xmlns:p14="http://schemas.microsoft.com/office/powerpoint/2010/main" val="29423356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A_byDropoutPerc_wRO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850602"/>
            <a:ext cx="4622638" cy="4622638"/>
          </a:xfrm>
          <a:prstGeom prst="rect">
            <a:avLst/>
          </a:prstGeom>
        </p:spPr>
      </p:pic>
      <p:sp>
        <p:nvSpPr>
          <p:cNvPr id="2" name="Title 1"/>
          <p:cNvSpPr>
            <a:spLocks noGrp="1"/>
          </p:cNvSpPr>
          <p:nvPr>
            <p:ph type="title"/>
          </p:nvPr>
        </p:nvSpPr>
        <p:spPr/>
        <p:txBody>
          <a:bodyPr>
            <a:noAutofit/>
          </a:bodyPr>
          <a:lstStyle/>
          <a:p>
            <a:r>
              <a:rPr lang="en-US" sz="2800" dirty="0" smtClean="0"/>
              <a:t>Schools within the ROI have lower median incomes and a higher proportion of Hispanic students</a:t>
            </a:r>
            <a:endParaRPr lang="en-US" sz="2800" dirty="0"/>
          </a:p>
        </p:txBody>
      </p:sp>
      <p:sp>
        <p:nvSpPr>
          <p:cNvPr id="4" name="Slide Number Placeholder 3"/>
          <p:cNvSpPr>
            <a:spLocks noGrp="1"/>
          </p:cNvSpPr>
          <p:nvPr>
            <p:ph type="sldNum" sz="quarter" idx="12"/>
          </p:nvPr>
        </p:nvSpPr>
        <p:spPr/>
        <p:txBody>
          <a:bodyPr/>
          <a:lstStyle/>
          <a:p>
            <a:fld id="{37866FBE-23FC-2E41-BC1F-8CA7EFDCAF87}" type="slidenum">
              <a:rPr lang="en-US" smtClean="0"/>
              <a:t>23</a:t>
            </a:fld>
            <a:endParaRPr lang="en-US"/>
          </a:p>
        </p:txBody>
      </p:sp>
      <p:pic>
        <p:nvPicPr>
          <p:cNvPr id="9" name="Picture 8" descr="Boxplots_Out_v_withinRO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1787" y="1614036"/>
            <a:ext cx="4251804" cy="4859204"/>
          </a:xfrm>
          <a:prstGeom prst="rect">
            <a:avLst/>
          </a:prstGeom>
        </p:spPr>
      </p:pic>
    </p:spTree>
    <p:extLst>
      <p:ext uri="{BB962C8B-B14F-4D97-AF65-F5344CB8AC3E}">
        <p14:creationId xmlns:p14="http://schemas.microsoft.com/office/powerpoint/2010/main" val="26453870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A_byDropoutPerc_wROI.png"/>
          <p:cNvPicPr>
            <a:picLocks noChangeAspect="1"/>
          </p:cNvPicPr>
          <p:nvPr/>
        </p:nvPicPr>
        <p:blipFill rotWithShape="1">
          <a:blip r:embed="rId2">
            <a:extLst>
              <a:ext uri="{28A0092B-C50C-407E-A947-70E740481C1C}">
                <a14:useLocalDpi xmlns:a14="http://schemas.microsoft.com/office/drawing/2010/main" val="0"/>
              </a:ext>
            </a:extLst>
          </a:blip>
          <a:srcRect l="5022" t="3514" r="8425" b="3144"/>
          <a:stretch/>
        </p:blipFill>
        <p:spPr>
          <a:xfrm>
            <a:off x="232142" y="1761438"/>
            <a:ext cx="4001033" cy="4314839"/>
          </a:xfrm>
          <a:prstGeom prst="rect">
            <a:avLst/>
          </a:prstGeom>
        </p:spPr>
      </p:pic>
      <p:sp>
        <p:nvSpPr>
          <p:cNvPr id="2" name="Title 1"/>
          <p:cNvSpPr>
            <a:spLocks noGrp="1"/>
          </p:cNvSpPr>
          <p:nvPr>
            <p:ph type="title"/>
          </p:nvPr>
        </p:nvSpPr>
        <p:spPr/>
        <p:txBody>
          <a:bodyPr>
            <a:noAutofit/>
          </a:bodyPr>
          <a:lstStyle/>
          <a:p>
            <a:r>
              <a:rPr lang="en-US" sz="2800" dirty="0" smtClean="0"/>
              <a:t>Schools in the region-of-interest (ROI) have a higher percentage of students that dropout</a:t>
            </a:r>
            <a:endParaRPr lang="en-US" sz="2800" dirty="0"/>
          </a:p>
        </p:txBody>
      </p:sp>
      <p:sp>
        <p:nvSpPr>
          <p:cNvPr id="4" name="Slide Number Placeholder 3"/>
          <p:cNvSpPr>
            <a:spLocks noGrp="1"/>
          </p:cNvSpPr>
          <p:nvPr>
            <p:ph type="sldNum" sz="quarter" idx="12"/>
          </p:nvPr>
        </p:nvSpPr>
        <p:spPr/>
        <p:txBody>
          <a:bodyPr/>
          <a:lstStyle/>
          <a:p>
            <a:fld id="{37866FBE-23FC-2E41-BC1F-8CA7EFDCAF87}" type="slidenum">
              <a:rPr lang="en-US" smtClean="0"/>
              <a:t>24</a:t>
            </a:fld>
            <a:endParaRPr lang="en-US"/>
          </a:p>
        </p:txBody>
      </p:sp>
      <p:sp>
        <p:nvSpPr>
          <p:cNvPr id="10" name="TextBox 9"/>
          <p:cNvSpPr txBox="1"/>
          <p:nvPr/>
        </p:nvSpPr>
        <p:spPr>
          <a:xfrm>
            <a:off x="4570915" y="5456847"/>
            <a:ext cx="3964570" cy="938719"/>
          </a:xfrm>
          <a:prstGeom prst="rect">
            <a:avLst/>
          </a:prstGeom>
          <a:noFill/>
        </p:spPr>
        <p:txBody>
          <a:bodyPr wrap="square" rtlCol="0">
            <a:spAutoFit/>
          </a:bodyPr>
          <a:lstStyle/>
          <a:p>
            <a:pPr marL="171450" indent="-171450">
              <a:buFont typeface="Arial"/>
              <a:buChar char="•"/>
            </a:pPr>
            <a:r>
              <a:rPr lang="en-US" sz="1100" dirty="0">
                <a:solidFill>
                  <a:srgbClr val="000000"/>
                </a:solidFill>
              </a:rPr>
              <a:t>522 schools are </a:t>
            </a:r>
            <a:r>
              <a:rPr lang="en-US" sz="1100" dirty="0" smtClean="0">
                <a:solidFill>
                  <a:srgbClr val="000000"/>
                </a:solidFill>
              </a:rPr>
              <a:t>within the ROI.</a:t>
            </a:r>
          </a:p>
          <a:p>
            <a:pPr marL="171450" indent="-171450">
              <a:buFont typeface="Arial"/>
              <a:buChar char="•"/>
            </a:pPr>
            <a:r>
              <a:rPr lang="en-US" sz="1100" dirty="0">
                <a:solidFill>
                  <a:srgbClr val="000000"/>
                </a:solidFill>
              </a:rPr>
              <a:t>The same number of </a:t>
            </a:r>
            <a:r>
              <a:rPr lang="en-US" sz="1100" dirty="0" smtClean="0">
                <a:solidFill>
                  <a:srgbClr val="000000"/>
                </a:solidFill>
              </a:rPr>
              <a:t>schools, regardless of ROI location, </a:t>
            </a:r>
            <a:r>
              <a:rPr lang="en-US" sz="1100" dirty="0">
                <a:solidFill>
                  <a:srgbClr val="000000"/>
                </a:solidFill>
              </a:rPr>
              <a:t>were randomly sampled</a:t>
            </a:r>
            <a:r>
              <a:rPr lang="en-US" sz="1100" dirty="0" smtClean="0">
                <a:solidFill>
                  <a:srgbClr val="000000"/>
                </a:solidFill>
              </a:rPr>
              <a:t>.</a:t>
            </a:r>
          </a:p>
          <a:p>
            <a:pPr marL="171450" indent="-171450">
              <a:buFont typeface="Arial"/>
              <a:buChar char="•"/>
            </a:pPr>
            <a:r>
              <a:rPr lang="en-US" sz="1100" dirty="0" smtClean="0">
                <a:solidFill>
                  <a:srgbClr val="000000"/>
                </a:solidFill>
              </a:rPr>
              <a:t>812 schools are outside the ROI.</a:t>
            </a:r>
          </a:p>
          <a:p>
            <a:pPr marL="171450" indent="-171450">
              <a:buFont typeface="Arial"/>
              <a:buChar char="•"/>
            </a:pPr>
            <a:endParaRPr lang="en-US" sz="1100" dirty="0" smtClean="0">
              <a:solidFill>
                <a:srgbClr val="000000"/>
              </a:solidFill>
            </a:endParaRPr>
          </a:p>
        </p:txBody>
      </p:sp>
      <p:pic>
        <p:nvPicPr>
          <p:cNvPr id="13" name="Picture 12" descr="DropoutCategory_hist.png"/>
          <p:cNvPicPr>
            <a:picLocks noChangeAspect="1"/>
          </p:cNvPicPr>
          <p:nvPr/>
        </p:nvPicPr>
        <p:blipFill rotWithShape="1">
          <a:blip r:embed="rId3">
            <a:extLst>
              <a:ext uri="{28A0092B-C50C-407E-A947-70E740481C1C}">
                <a14:useLocalDpi xmlns:a14="http://schemas.microsoft.com/office/drawing/2010/main" val="0"/>
              </a:ext>
            </a:extLst>
          </a:blip>
          <a:srcRect t="4582" r="10140"/>
          <a:stretch/>
        </p:blipFill>
        <p:spPr>
          <a:xfrm>
            <a:off x="4059623" y="2007219"/>
            <a:ext cx="4860806" cy="3440948"/>
          </a:xfrm>
          <a:prstGeom prst="rect">
            <a:avLst/>
          </a:prstGeom>
        </p:spPr>
      </p:pic>
    </p:spTree>
    <p:extLst>
      <p:ext uri="{BB962C8B-B14F-4D97-AF65-F5344CB8AC3E}">
        <p14:creationId xmlns:p14="http://schemas.microsoft.com/office/powerpoint/2010/main" val="368004168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Part Two</a:t>
            </a:r>
            <a:endParaRPr lang="en-US" dirty="0"/>
          </a:p>
        </p:txBody>
      </p:sp>
      <p:sp>
        <p:nvSpPr>
          <p:cNvPr id="3" name="Content Placeholder 2"/>
          <p:cNvSpPr>
            <a:spLocks noGrp="1"/>
          </p:cNvSpPr>
          <p:nvPr>
            <p:ph idx="1"/>
          </p:nvPr>
        </p:nvSpPr>
        <p:spPr/>
        <p:txBody>
          <a:bodyPr>
            <a:normAutofit/>
          </a:bodyPr>
          <a:lstStyle/>
          <a:p>
            <a:r>
              <a:rPr lang="en-US" dirty="0"/>
              <a:t>Schools </a:t>
            </a:r>
            <a:r>
              <a:rPr lang="en-US" dirty="0" smtClean="0"/>
              <a:t>with lower </a:t>
            </a:r>
            <a:r>
              <a:rPr lang="en-US" dirty="0"/>
              <a:t>median incomes and a higher proportion of Hispanic </a:t>
            </a:r>
            <a:r>
              <a:rPr lang="en-US" dirty="0" smtClean="0"/>
              <a:t>students showed a higher percentage of dropouts than schools outside this demographic.</a:t>
            </a:r>
          </a:p>
          <a:p>
            <a:pPr marL="0" indent="0">
              <a:buNone/>
            </a:pPr>
            <a:endParaRPr lang="en-US" dirty="0" smtClean="0"/>
          </a:p>
          <a:p>
            <a:r>
              <a:rPr lang="en-US" dirty="0" smtClean="0"/>
              <a:t>Local median incomes are also strongly inversely correlated with the percentage of families with incomes below the poverty line.</a:t>
            </a:r>
          </a:p>
        </p:txBody>
      </p:sp>
      <p:sp>
        <p:nvSpPr>
          <p:cNvPr id="4" name="Slide Number Placeholder 3"/>
          <p:cNvSpPr>
            <a:spLocks noGrp="1"/>
          </p:cNvSpPr>
          <p:nvPr>
            <p:ph type="sldNum" sz="quarter" idx="12"/>
          </p:nvPr>
        </p:nvSpPr>
        <p:spPr/>
        <p:txBody>
          <a:bodyPr/>
          <a:lstStyle/>
          <a:p>
            <a:fld id="{37866FBE-23FC-2E41-BC1F-8CA7EFDCAF87}" type="slidenum">
              <a:rPr lang="en-US" smtClean="0"/>
              <a:t>25</a:t>
            </a:fld>
            <a:endParaRPr lang="en-US"/>
          </a:p>
        </p:txBody>
      </p:sp>
    </p:spTree>
    <p:extLst>
      <p:ext uri="{BB962C8B-B14F-4D97-AF65-F5344CB8AC3E}">
        <p14:creationId xmlns:p14="http://schemas.microsoft.com/office/powerpoint/2010/main" val="9229746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2911750"/>
          </a:xfrm>
        </p:spPr>
        <p:txBody>
          <a:bodyPr>
            <a:normAutofit fontScale="90000"/>
          </a:bodyPr>
          <a:lstStyle/>
          <a:p>
            <a:r>
              <a:rPr lang="en-US" sz="5400" cap="none" dirty="0" smtClean="0">
                <a:solidFill>
                  <a:schemeClr val="bg1"/>
                </a:solidFill>
              </a:rPr>
              <a:t>Part Three:</a:t>
            </a:r>
            <a:br>
              <a:rPr lang="en-US" sz="5400" cap="none" dirty="0" smtClean="0">
                <a:solidFill>
                  <a:schemeClr val="bg1"/>
                </a:solidFill>
              </a:rPr>
            </a:br>
            <a:r>
              <a:rPr lang="en-US" sz="5400" cap="none" dirty="0" smtClean="0">
                <a:solidFill>
                  <a:schemeClr val="bg1"/>
                </a:solidFill>
              </a:rPr>
              <a:t>Low dropout rate schools with demographically-susceptible populations</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26</a:t>
            </a:fld>
            <a:endParaRPr lang="en-US"/>
          </a:p>
        </p:txBody>
      </p:sp>
    </p:spTree>
    <p:extLst>
      <p:ext uri="{BB962C8B-B14F-4D97-AF65-F5344CB8AC3E}">
        <p14:creationId xmlns:p14="http://schemas.microsoft.com/office/powerpoint/2010/main" val="55252954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question</a:t>
            </a:r>
            <a:endParaRPr lang="en-US" dirty="0"/>
          </a:p>
        </p:txBody>
      </p:sp>
      <p:sp>
        <p:nvSpPr>
          <p:cNvPr id="3" name="Content Placeholder 2"/>
          <p:cNvSpPr>
            <a:spLocks noGrp="1"/>
          </p:cNvSpPr>
          <p:nvPr>
            <p:ph idx="1"/>
          </p:nvPr>
        </p:nvSpPr>
        <p:spPr/>
        <p:txBody>
          <a:bodyPr/>
          <a:lstStyle/>
          <a:p>
            <a:r>
              <a:rPr lang="en-US" dirty="0" smtClean="0"/>
              <a:t>What schools have low dropout rates despite demographic susceptibility to dropping out?</a:t>
            </a:r>
          </a:p>
        </p:txBody>
      </p:sp>
      <p:sp>
        <p:nvSpPr>
          <p:cNvPr id="4" name="Slide Number Placeholder 3"/>
          <p:cNvSpPr>
            <a:spLocks noGrp="1"/>
          </p:cNvSpPr>
          <p:nvPr>
            <p:ph type="sldNum" sz="quarter" idx="12"/>
          </p:nvPr>
        </p:nvSpPr>
        <p:spPr/>
        <p:txBody>
          <a:bodyPr/>
          <a:lstStyle/>
          <a:p>
            <a:fld id="{37866FBE-23FC-2E41-BC1F-8CA7EFDCAF87}" type="slidenum">
              <a:rPr lang="en-US" smtClean="0"/>
              <a:t>27</a:t>
            </a:fld>
            <a:endParaRPr lang="en-US"/>
          </a:p>
        </p:txBody>
      </p:sp>
    </p:spTree>
    <p:extLst>
      <p:ext uri="{BB962C8B-B14F-4D97-AF65-F5344CB8AC3E}">
        <p14:creationId xmlns:p14="http://schemas.microsoft.com/office/powerpoint/2010/main" val="402357181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within the ROI</a:t>
            </a:r>
            <a:endParaRPr lang="en-US" dirty="0"/>
          </a:p>
        </p:txBody>
      </p:sp>
      <p:sp>
        <p:nvSpPr>
          <p:cNvPr id="3" name="Content Placeholder 2"/>
          <p:cNvSpPr>
            <a:spLocks noGrp="1"/>
          </p:cNvSpPr>
          <p:nvPr>
            <p:ph idx="1"/>
          </p:nvPr>
        </p:nvSpPr>
        <p:spPr>
          <a:xfrm>
            <a:off x="457200" y="2019905"/>
            <a:ext cx="4184591" cy="4106259"/>
          </a:xfrm>
        </p:spPr>
        <p:txBody>
          <a:bodyPr>
            <a:normAutofit/>
          </a:bodyPr>
          <a:lstStyle/>
          <a:p>
            <a:r>
              <a:rPr lang="en-US" sz="2400" dirty="0" smtClean="0"/>
              <a:t>Evaluate schools within the ROI by comparing schools with &lt;1% dropouts (n=258) and &gt;2% dropouts (n=136).</a:t>
            </a:r>
          </a:p>
          <a:p>
            <a:endParaRPr lang="en-US" sz="2400" dirty="0" smtClean="0"/>
          </a:p>
          <a:p>
            <a:r>
              <a:rPr lang="en-US" sz="2400" dirty="0" smtClean="0"/>
              <a:t>Schools with dropout rates of 1-2% are ignored in this section. (From Part One, the dropout rate across all CA students is 1.5%).</a:t>
            </a:r>
          </a:p>
        </p:txBody>
      </p:sp>
      <p:sp>
        <p:nvSpPr>
          <p:cNvPr id="4" name="Slide Number Placeholder 3"/>
          <p:cNvSpPr>
            <a:spLocks noGrp="1"/>
          </p:cNvSpPr>
          <p:nvPr>
            <p:ph type="sldNum" sz="quarter" idx="12"/>
          </p:nvPr>
        </p:nvSpPr>
        <p:spPr/>
        <p:txBody>
          <a:bodyPr/>
          <a:lstStyle/>
          <a:p>
            <a:fld id="{37866FBE-23FC-2E41-BC1F-8CA7EFDCAF87}" type="slidenum">
              <a:rPr lang="en-US" smtClean="0"/>
              <a:t>28</a:t>
            </a:fld>
            <a:endParaRPr lang="en-US"/>
          </a:p>
        </p:txBody>
      </p:sp>
      <p:pic>
        <p:nvPicPr>
          <p:cNvPr id="6" name="Picture 5" descr="PCA_byDropoutPerc_wROI.png"/>
          <p:cNvPicPr>
            <a:picLocks noChangeAspect="1"/>
          </p:cNvPicPr>
          <p:nvPr/>
        </p:nvPicPr>
        <p:blipFill rotWithShape="1">
          <a:blip r:embed="rId2">
            <a:extLst>
              <a:ext uri="{28A0092B-C50C-407E-A947-70E740481C1C}">
                <a14:useLocalDpi xmlns:a14="http://schemas.microsoft.com/office/drawing/2010/main" val="0"/>
              </a:ext>
            </a:extLst>
          </a:blip>
          <a:srcRect l="5022" t="3514" r="8425" b="3144"/>
          <a:stretch/>
        </p:blipFill>
        <p:spPr>
          <a:xfrm>
            <a:off x="4744014" y="1806538"/>
            <a:ext cx="3809702" cy="4108502"/>
          </a:xfrm>
          <a:prstGeom prst="rect">
            <a:avLst/>
          </a:prstGeom>
        </p:spPr>
      </p:pic>
    </p:spTree>
    <p:extLst>
      <p:ext uri="{BB962C8B-B14F-4D97-AF65-F5344CB8AC3E}">
        <p14:creationId xmlns:p14="http://schemas.microsoft.com/office/powerpoint/2010/main" val="382872621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Subtle differences in median income within </a:t>
            </a:r>
            <a:r>
              <a:rPr lang="en-US" dirty="0"/>
              <a:t>the ROI</a:t>
            </a:r>
          </a:p>
        </p:txBody>
      </p:sp>
      <p:sp>
        <p:nvSpPr>
          <p:cNvPr id="4" name="Slide Number Placeholder 3"/>
          <p:cNvSpPr>
            <a:spLocks noGrp="1"/>
          </p:cNvSpPr>
          <p:nvPr>
            <p:ph type="sldNum" sz="quarter" idx="12"/>
          </p:nvPr>
        </p:nvSpPr>
        <p:spPr/>
        <p:txBody>
          <a:bodyPr/>
          <a:lstStyle/>
          <a:p>
            <a:fld id="{37866FBE-23FC-2E41-BC1F-8CA7EFDCAF87}" type="slidenum">
              <a:rPr lang="en-US" smtClean="0"/>
              <a:t>29</a:t>
            </a:fld>
            <a:endParaRPr lang="en-US"/>
          </a:p>
        </p:txBody>
      </p:sp>
      <p:pic>
        <p:nvPicPr>
          <p:cNvPr id="10" name="Picture 9" descr="Boxplots_withinROIcomparis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406" y="1687426"/>
            <a:ext cx="4404794" cy="5034050"/>
          </a:xfrm>
          <a:prstGeom prst="rect">
            <a:avLst/>
          </a:prstGeom>
        </p:spPr>
      </p:pic>
    </p:spTree>
    <p:extLst>
      <p:ext uri="{BB962C8B-B14F-4D97-AF65-F5344CB8AC3E}">
        <p14:creationId xmlns:p14="http://schemas.microsoft.com/office/powerpoint/2010/main" val="42180341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marL="514350" indent="-514350" algn="ctr"/>
            <a:r>
              <a:rPr lang="en-US" dirty="0"/>
              <a:t>Analysis of student dropouts in California public schools</a:t>
            </a:r>
          </a:p>
        </p:txBody>
      </p:sp>
      <p:sp>
        <p:nvSpPr>
          <p:cNvPr id="3" name="Subtitle 2"/>
          <p:cNvSpPr>
            <a:spLocks noGrp="1"/>
          </p:cNvSpPr>
          <p:nvPr>
            <p:ph type="subTitle" idx="1"/>
          </p:nvPr>
        </p:nvSpPr>
        <p:spPr/>
        <p:txBody>
          <a:bodyPr/>
          <a:lstStyle/>
          <a:p>
            <a:r>
              <a:rPr lang="en-US" dirty="0" smtClean="0"/>
              <a:t>By Ben Lacar</a:t>
            </a:r>
            <a:endParaRPr lang="en-US" dirty="0"/>
          </a:p>
        </p:txBody>
      </p:sp>
    </p:spTree>
    <p:extLst>
      <p:ext uri="{BB962C8B-B14F-4D97-AF65-F5344CB8AC3E}">
        <p14:creationId xmlns:p14="http://schemas.microsoft.com/office/powerpoint/2010/main" val="323854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are the outlier schools in the low dropout group?</a:t>
            </a:r>
            <a:endParaRPr lang="en-US" dirty="0"/>
          </a:p>
        </p:txBody>
      </p:sp>
      <p:sp>
        <p:nvSpPr>
          <p:cNvPr id="3" name="Content Placeholder 2"/>
          <p:cNvSpPr>
            <a:spLocks noGrp="1"/>
          </p:cNvSpPr>
          <p:nvPr>
            <p:ph idx="1"/>
          </p:nvPr>
        </p:nvSpPr>
        <p:spPr>
          <a:xfrm>
            <a:off x="457200" y="2108200"/>
            <a:ext cx="4267200" cy="4017964"/>
          </a:xfrm>
        </p:spPr>
        <p:txBody>
          <a:bodyPr>
            <a:normAutofit fontScale="77500" lnSpcReduction="20000"/>
          </a:bodyPr>
          <a:lstStyle/>
          <a:p>
            <a:r>
              <a:rPr lang="en-US" dirty="0" smtClean="0"/>
              <a:t>Schools with high Hispanic population, low median income, and a high percentage of families below the poverty line tend to be associated with a high dropout rate.</a:t>
            </a:r>
          </a:p>
          <a:p>
            <a:pPr marL="0" indent="0">
              <a:buNone/>
            </a:pPr>
            <a:endParaRPr lang="en-US" dirty="0"/>
          </a:p>
          <a:p>
            <a:r>
              <a:rPr lang="en-US" dirty="0" smtClean="0"/>
              <a:t>However, some schools with these characteristics have very low dropout rates. What are these schools?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30</a:t>
            </a:fld>
            <a:endParaRPr lang="en-US"/>
          </a:p>
        </p:txBody>
      </p:sp>
      <p:pic>
        <p:nvPicPr>
          <p:cNvPr id="7" name="Picture 6" descr="Boxplots_withinROIcomparison.png"/>
          <p:cNvPicPr>
            <a:picLocks noChangeAspect="1"/>
          </p:cNvPicPr>
          <p:nvPr/>
        </p:nvPicPr>
        <p:blipFill rotWithShape="1">
          <a:blip r:embed="rId2">
            <a:extLst>
              <a:ext uri="{28A0092B-C50C-407E-A947-70E740481C1C}">
                <a14:useLocalDpi xmlns:a14="http://schemas.microsoft.com/office/drawing/2010/main" val="0"/>
              </a:ext>
            </a:extLst>
          </a:blip>
          <a:srcRect l="4278" t="46705" r="47860" b="3343"/>
          <a:stretch/>
        </p:blipFill>
        <p:spPr>
          <a:xfrm>
            <a:off x="5207000" y="2108200"/>
            <a:ext cx="2667000" cy="3181120"/>
          </a:xfrm>
          <a:prstGeom prst="rect">
            <a:avLst/>
          </a:prstGeom>
        </p:spPr>
      </p:pic>
      <p:sp>
        <p:nvSpPr>
          <p:cNvPr id="8" name="Oval 7"/>
          <p:cNvSpPr/>
          <p:nvPr/>
        </p:nvSpPr>
        <p:spPr>
          <a:xfrm>
            <a:off x="5918200" y="2565400"/>
            <a:ext cx="355600" cy="787400"/>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65216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outlier schools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60265657"/>
              </p:ext>
            </p:extLst>
          </p:nvPr>
        </p:nvGraphicFramePr>
        <p:xfrm>
          <a:off x="457200" y="1921378"/>
          <a:ext cx="7975599" cy="1874562"/>
        </p:xfrm>
        <a:graphic>
          <a:graphicData uri="http://schemas.openxmlformats.org/drawingml/2006/table">
            <a:tbl>
              <a:tblPr/>
              <a:tblGrid>
                <a:gridCol w="1547107"/>
                <a:gridCol w="814368"/>
                <a:gridCol w="719401"/>
                <a:gridCol w="773553"/>
                <a:gridCol w="678043"/>
                <a:gridCol w="636428"/>
                <a:gridCol w="800273"/>
                <a:gridCol w="577983"/>
                <a:gridCol w="414823"/>
                <a:gridCol w="1013620"/>
              </a:tblGrid>
              <a:tr h="228812">
                <a:tc>
                  <a:txBody>
                    <a:bodyPr/>
                    <a:lstStyle/>
                    <a:p>
                      <a:pPr algn="ctr" fontAlgn="b"/>
                      <a:r>
                        <a:rPr lang="en-US" sz="1000" b="1" i="0" u="none" strike="noStrike">
                          <a:solidFill>
                            <a:srgbClr val="000000"/>
                          </a:solidFill>
                          <a:effectLst/>
                          <a:latin typeface="Calibri"/>
                        </a:rPr>
                        <a:t>School</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Dropout %</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Local Median Income</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a:rPr>
                        <a:t>Hispanic Proportion</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White Proportion</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Total Enrollment</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School Type</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City</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Zip</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District</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r>
              <a:tr h="228812">
                <a:tc>
                  <a:txBody>
                    <a:bodyPr/>
                    <a:lstStyle/>
                    <a:p>
                      <a:pPr algn="ctr" fontAlgn="b"/>
                      <a:r>
                        <a:rPr lang="en-US" sz="1000" b="0" i="0" u="none" strike="noStrike" dirty="0">
                          <a:solidFill>
                            <a:srgbClr val="000000"/>
                          </a:solidFill>
                          <a:effectLst/>
                          <a:latin typeface="Calibri"/>
                        </a:rPr>
                        <a:t>Stockton Collegiate International Secondary</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0.42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14579</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0.629</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0.152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dirty="0">
                          <a:solidFill>
                            <a:srgbClr val="000000"/>
                          </a:solidFill>
                          <a:effectLst/>
                          <a:latin typeface="Calibri"/>
                        </a:rPr>
                        <a:t>237</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a:rPr>
                        <a:t>K-12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Stockton</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95202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Stockton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7457">
                <a:tc>
                  <a:txBody>
                    <a:bodyPr/>
                    <a:lstStyle/>
                    <a:p>
                      <a:pPr algn="ctr" fontAlgn="b"/>
                      <a:r>
                        <a:rPr lang="en-US" sz="1000" b="0" i="0" u="none" strike="noStrike" dirty="0">
                          <a:solidFill>
                            <a:srgbClr val="000000"/>
                          </a:solidFill>
                          <a:effectLst/>
                          <a:latin typeface="Calibri"/>
                        </a:rPr>
                        <a:t>Orange Cove High</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0.00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26800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0.983</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r-HR" sz="1000" b="0" i="0" u="none" strike="noStrike" dirty="0">
                          <a:solidFill>
                            <a:srgbClr val="000000"/>
                          </a:solidFill>
                          <a:effectLst/>
                          <a:latin typeface="Calibri"/>
                        </a:rPr>
                        <a:t>0.010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dirty="0">
                          <a:solidFill>
                            <a:srgbClr val="000000"/>
                          </a:solidFill>
                          <a:effectLst/>
                          <a:latin typeface="Calibri"/>
                        </a:rPr>
                        <a:t>631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Orange Cove</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000" b="0" i="0" u="none" strike="noStrike">
                          <a:solidFill>
                            <a:srgbClr val="000000"/>
                          </a:solidFill>
                          <a:effectLst/>
                          <a:latin typeface="Calibri"/>
                        </a:rPr>
                        <a:t>93646</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Kings Canyon Joint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8812">
                <a:tc>
                  <a:txBody>
                    <a:bodyPr/>
                    <a:lstStyle/>
                    <a:p>
                      <a:pPr algn="ctr" fontAlgn="b"/>
                      <a:r>
                        <a:rPr lang="en-US" sz="1000" b="0" i="0" u="none" strike="noStrike" dirty="0" err="1">
                          <a:solidFill>
                            <a:srgbClr val="000000"/>
                          </a:solidFill>
                          <a:effectLst/>
                          <a:latin typeface="Calibri"/>
                        </a:rPr>
                        <a:t>Animo</a:t>
                      </a:r>
                      <a:r>
                        <a:rPr lang="en-US" sz="1000" b="0" i="0" u="none" strike="noStrike" dirty="0">
                          <a:solidFill>
                            <a:srgbClr val="000000"/>
                          </a:solidFill>
                          <a:effectLst/>
                          <a:latin typeface="Calibri"/>
                        </a:rPr>
                        <a:t> Ralph Bunche Charter High</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0.97</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30251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0.990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0.002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618</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90011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7457">
                <a:tc>
                  <a:txBody>
                    <a:bodyPr/>
                    <a:lstStyle/>
                    <a:p>
                      <a:pPr algn="ctr" fontAlgn="b"/>
                      <a:r>
                        <a:rPr lang="en-US" sz="1000" b="0" i="0" u="none" strike="noStrike" dirty="0">
                          <a:solidFill>
                            <a:srgbClr val="000000"/>
                          </a:solidFill>
                          <a:effectLst/>
                          <a:latin typeface="Calibri"/>
                        </a:rPr>
                        <a:t>Synergy Quantum Academy</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0.52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30251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0.974</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0.002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582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90011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7457">
                <a:tc>
                  <a:txBody>
                    <a:bodyPr/>
                    <a:lstStyle/>
                    <a:p>
                      <a:pPr algn="ctr" fontAlgn="b"/>
                      <a:r>
                        <a:rPr lang="en-US" sz="1000" b="0" i="0" u="none" strike="noStrike" dirty="0">
                          <a:solidFill>
                            <a:srgbClr val="000000"/>
                          </a:solidFill>
                          <a:effectLst/>
                          <a:latin typeface="Calibri"/>
                        </a:rPr>
                        <a:t>Student Empowerment Academy</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Calibri"/>
                        </a:rPr>
                        <a:t>0.00</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fi-FI" sz="1000" b="0" i="0" u="none" strike="noStrike">
                          <a:solidFill>
                            <a:srgbClr val="000000"/>
                          </a:solidFill>
                          <a:effectLst/>
                          <a:latin typeface="Calibri"/>
                        </a:rPr>
                        <a:t>30251</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Calibri"/>
                        </a:rPr>
                        <a:t>0.981</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Calibri"/>
                        </a:rPr>
                        <a:t>0.000</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is-IS" sz="1000" b="0" i="0" u="none" strike="noStrike">
                          <a:solidFill>
                            <a:srgbClr val="000000"/>
                          </a:solidFill>
                          <a:effectLst/>
                          <a:latin typeface="Calibri"/>
                        </a:rPr>
                        <a:t>257</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Calibri"/>
                        </a:rPr>
                        <a:t>Los Angeles</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is-IS" sz="1000" b="0" i="0" u="none" strike="noStrike">
                          <a:solidFill>
                            <a:srgbClr val="000000"/>
                          </a:solidFill>
                          <a:effectLst/>
                          <a:latin typeface="Calibri"/>
                        </a:rPr>
                        <a:t>90011</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dirty="0">
                          <a:solidFill>
                            <a:srgbClr val="000000"/>
                          </a:solidFill>
                          <a:effectLst/>
                          <a:latin typeface="Calibri"/>
                        </a:rPr>
                        <a:t>Los Angeles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109729232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Part Three</a:t>
            </a:r>
            <a:endParaRPr lang="en-US" dirty="0"/>
          </a:p>
        </p:txBody>
      </p:sp>
      <p:sp>
        <p:nvSpPr>
          <p:cNvPr id="3" name="Content Placeholder 2"/>
          <p:cNvSpPr>
            <a:spLocks noGrp="1"/>
          </p:cNvSpPr>
          <p:nvPr>
            <p:ph idx="1"/>
          </p:nvPr>
        </p:nvSpPr>
        <p:spPr/>
        <p:txBody>
          <a:bodyPr>
            <a:normAutofit lnSpcReduction="10000"/>
          </a:bodyPr>
          <a:lstStyle/>
          <a:p>
            <a:r>
              <a:rPr lang="en-US" dirty="0" smtClean="0"/>
              <a:t>Even amongst schools within an ethnic profile (high Hispanic proportion), local median income was still a factor in whether a school had a high dropout rate.</a:t>
            </a:r>
          </a:p>
          <a:p>
            <a:pPr marL="0" indent="0">
              <a:buNone/>
            </a:pPr>
            <a:endParaRPr lang="en-US" dirty="0" smtClean="0"/>
          </a:p>
          <a:p>
            <a:r>
              <a:rPr lang="en-US" dirty="0" smtClean="0"/>
              <a:t>Identification of outlier schools can be a starting point for understanding how to lower the dropout rate in demographically-susceptible populations.</a:t>
            </a:r>
          </a:p>
        </p:txBody>
      </p:sp>
      <p:sp>
        <p:nvSpPr>
          <p:cNvPr id="4" name="Slide Number Placeholder 3"/>
          <p:cNvSpPr>
            <a:spLocks noGrp="1"/>
          </p:cNvSpPr>
          <p:nvPr>
            <p:ph type="sldNum" sz="quarter" idx="12"/>
          </p:nvPr>
        </p:nvSpPr>
        <p:spPr/>
        <p:txBody>
          <a:bodyPr/>
          <a:lstStyle/>
          <a:p>
            <a:fld id="{37866FBE-23FC-2E41-BC1F-8CA7EFDCAF87}" type="slidenum">
              <a:rPr lang="en-US" smtClean="0"/>
              <a:t>32</a:t>
            </a:fld>
            <a:endParaRPr lang="en-US"/>
          </a:p>
        </p:txBody>
      </p:sp>
    </p:spTree>
    <p:extLst>
      <p:ext uri="{BB962C8B-B14F-4D97-AF65-F5344CB8AC3E}">
        <p14:creationId xmlns:p14="http://schemas.microsoft.com/office/powerpoint/2010/main" val="201362173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Conclusion</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33</a:t>
            </a:fld>
            <a:endParaRPr lang="en-US"/>
          </a:p>
        </p:txBody>
      </p:sp>
    </p:spTree>
    <p:extLst>
      <p:ext uri="{BB962C8B-B14F-4D97-AF65-F5344CB8AC3E}">
        <p14:creationId xmlns:p14="http://schemas.microsoft.com/office/powerpoint/2010/main" val="32206231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	The objective of this project is to identify outlier schools that have low dropout rates despite being demographically </a:t>
            </a:r>
            <a:r>
              <a:rPr lang="en-US" dirty="0"/>
              <a:t>at-</a:t>
            </a:r>
            <a:r>
              <a:rPr lang="en-US" dirty="0" smtClean="0"/>
              <a:t>risk. My </a:t>
            </a:r>
            <a:r>
              <a:rPr lang="en-US" dirty="0"/>
              <a:t>hope is that identifying outlier schools could lead to understanding the support mechanisms in these exceptional schools.</a:t>
            </a:r>
          </a:p>
          <a:p>
            <a:pPr marL="0" indent="0">
              <a:buNone/>
            </a:pPr>
            <a:r>
              <a:rPr lang="en-US" dirty="0"/>
              <a:t>	</a:t>
            </a:r>
            <a:r>
              <a:rPr lang="en-US" dirty="0" smtClean="0"/>
              <a:t>While identifying characteristics of the outlier schools in</a:t>
            </a:r>
            <a:r>
              <a:rPr lang="en-US" dirty="0"/>
              <a:t>-depth </a:t>
            </a:r>
            <a:r>
              <a:rPr lang="en-US" dirty="0" smtClean="0"/>
              <a:t>is not within the scope of this project, it is interesting to note that three of the five outlier schools listed received recognition from </a:t>
            </a:r>
            <a:r>
              <a:rPr lang="en-US" dirty="0"/>
              <a:t>US News &amp; World Report's list of Best High </a:t>
            </a:r>
            <a:r>
              <a:rPr lang="en-US" dirty="0" smtClean="0"/>
              <a:t>Schools.</a:t>
            </a:r>
          </a:p>
        </p:txBody>
      </p:sp>
      <p:sp>
        <p:nvSpPr>
          <p:cNvPr id="4" name="Slide Number Placeholder 3"/>
          <p:cNvSpPr>
            <a:spLocks noGrp="1"/>
          </p:cNvSpPr>
          <p:nvPr>
            <p:ph type="sldNum" sz="quarter" idx="12"/>
          </p:nvPr>
        </p:nvSpPr>
        <p:spPr/>
        <p:txBody>
          <a:bodyPr/>
          <a:lstStyle/>
          <a:p>
            <a:fld id="{37866FBE-23FC-2E41-BC1F-8CA7EFDCAF87}" type="slidenum">
              <a:rPr lang="en-US" smtClean="0"/>
              <a:t>34</a:t>
            </a:fld>
            <a:endParaRPr lang="en-US"/>
          </a:p>
        </p:txBody>
      </p:sp>
    </p:spTree>
    <p:extLst>
      <p:ext uri="{BB962C8B-B14F-4D97-AF65-F5344CB8AC3E}">
        <p14:creationId xmlns:p14="http://schemas.microsoft.com/office/powerpoint/2010/main" val="2164865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Appendix</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35</a:t>
            </a:fld>
            <a:endParaRPr lang="en-US"/>
          </a:p>
        </p:txBody>
      </p:sp>
    </p:spTree>
    <p:extLst>
      <p:ext uri="{BB962C8B-B14F-4D97-AF65-F5344CB8AC3E}">
        <p14:creationId xmlns:p14="http://schemas.microsoft.com/office/powerpoint/2010/main" val="238120694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Dropout percentage by school type</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36</a:t>
            </a:fld>
            <a:endParaRPr lang="en-US"/>
          </a:p>
        </p:txBody>
      </p:sp>
      <p:pic>
        <p:nvPicPr>
          <p:cNvPr id="5" name="Picture 4" descr="PercDropouts_bySchoolTy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67598"/>
            <a:ext cx="5017123" cy="4180936"/>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154286375"/>
              </p:ext>
            </p:extLst>
          </p:nvPr>
        </p:nvGraphicFramePr>
        <p:xfrm>
          <a:off x="5628273" y="2870066"/>
          <a:ext cx="3226180" cy="1771236"/>
        </p:xfrm>
        <a:graphic>
          <a:graphicData uri="http://schemas.openxmlformats.org/presentationml/2006/ole">
            <mc:AlternateContent xmlns:mc="http://schemas.openxmlformats.org/markup-compatibility/2006">
              <mc:Choice xmlns:v="urn:schemas-microsoft-com:vml" Requires="v">
                <p:oleObj spid="_x0000_s5192" name="Worksheet" r:id="rId4" imgW="4533900" imgH="2489200" progId="Excel.Sheet.12">
                  <p:embed/>
                </p:oleObj>
              </mc:Choice>
              <mc:Fallback>
                <p:oleObj name="Worksheet" r:id="rId4" imgW="4533900" imgH="2489200" progId="Excel.Sheet.12">
                  <p:embed/>
                  <p:pic>
                    <p:nvPicPr>
                      <p:cNvPr id="0" name=""/>
                      <p:cNvPicPr/>
                      <p:nvPr/>
                    </p:nvPicPr>
                    <p:blipFill>
                      <a:blip r:embed="rId5"/>
                      <a:stretch>
                        <a:fillRect/>
                      </a:stretch>
                    </p:blipFill>
                    <p:spPr>
                      <a:xfrm>
                        <a:off x="5628273" y="2870066"/>
                        <a:ext cx="3226180" cy="1771236"/>
                      </a:xfrm>
                      <a:prstGeom prst="rect">
                        <a:avLst/>
                      </a:prstGeom>
                    </p:spPr>
                  </p:pic>
                </p:oleObj>
              </mc:Fallback>
            </mc:AlternateContent>
          </a:graphicData>
        </a:graphic>
      </p:graphicFrame>
    </p:spTree>
    <p:extLst>
      <p:ext uri="{BB962C8B-B14F-4D97-AF65-F5344CB8AC3E}">
        <p14:creationId xmlns:p14="http://schemas.microsoft.com/office/powerpoint/2010/main" val="3804094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Differential relationship of demographic proportions to median income</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37</a:t>
            </a:fld>
            <a:endParaRPr lang="en-US"/>
          </a:p>
        </p:txBody>
      </p:sp>
      <p:pic>
        <p:nvPicPr>
          <p:cNvPr id="5" name="Picture 4" descr="DemographicProportion_vs_MedianInc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72" y="1863903"/>
            <a:ext cx="8774044" cy="3509618"/>
          </a:xfrm>
          <a:prstGeom prst="rect">
            <a:avLst/>
          </a:prstGeom>
        </p:spPr>
      </p:pic>
    </p:spTree>
    <p:extLst>
      <p:ext uri="{BB962C8B-B14F-4D97-AF65-F5344CB8AC3E}">
        <p14:creationId xmlns:p14="http://schemas.microsoft.com/office/powerpoint/2010/main" val="1887964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fontScale="90000"/>
          </a:bodyPr>
          <a:lstStyle/>
          <a:p>
            <a:r>
              <a:rPr lang="en-US" sz="5400" cap="none" dirty="0" smtClean="0">
                <a:solidFill>
                  <a:schemeClr val="bg1"/>
                </a:solidFill>
              </a:rPr>
              <a:t>Machine learning application</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38</a:t>
            </a:fld>
            <a:endParaRPr lang="en-US"/>
          </a:p>
        </p:txBody>
      </p:sp>
    </p:spTree>
    <p:extLst>
      <p:ext uri="{BB962C8B-B14F-4D97-AF65-F5344CB8AC3E}">
        <p14:creationId xmlns:p14="http://schemas.microsoft.com/office/powerpoint/2010/main" val="180679156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Why apply machine learning?</a:t>
            </a:r>
            <a:endParaRPr lang="en-US" dirty="0"/>
          </a:p>
        </p:txBody>
      </p:sp>
      <p:sp>
        <p:nvSpPr>
          <p:cNvPr id="6" name="Content Placeholder 5"/>
          <p:cNvSpPr>
            <a:spLocks noGrp="1"/>
          </p:cNvSpPr>
          <p:nvPr>
            <p:ph idx="1"/>
          </p:nvPr>
        </p:nvSpPr>
        <p:spPr/>
        <p:txBody>
          <a:bodyPr/>
          <a:lstStyle/>
          <a:p>
            <a:r>
              <a:rPr lang="en-US" dirty="0" smtClean="0"/>
              <a:t>Practice: As of 12/17/17, I am in the middle of taking Andrew Ng’s Machine Learning course. It is an opportune time to apply some things in practice.</a:t>
            </a:r>
          </a:p>
          <a:p>
            <a:endParaRPr lang="en-US" dirty="0"/>
          </a:p>
          <a:p>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39</a:t>
            </a:fld>
            <a:endParaRPr lang="en-US"/>
          </a:p>
        </p:txBody>
      </p:sp>
    </p:spTree>
    <p:extLst>
      <p:ext uri="{BB962C8B-B14F-4D97-AF65-F5344CB8AC3E}">
        <p14:creationId xmlns:p14="http://schemas.microsoft.com/office/powerpoint/2010/main" val="2764442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l"/>
            <a:r>
              <a:rPr lang="en-US" dirty="0" smtClean="0"/>
              <a:t>P</a:t>
            </a:r>
            <a:r>
              <a:rPr lang="en-US" b="1" dirty="0" smtClean="0"/>
              <a:t>roject description</a:t>
            </a:r>
            <a:endParaRPr lang="en-US" b="1" dirty="0"/>
          </a:p>
        </p:txBody>
      </p:sp>
      <p:sp>
        <p:nvSpPr>
          <p:cNvPr id="5" name="Content Placeholder 4"/>
          <p:cNvSpPr>
            <a:spLocks noGrp="1"/>
          </p:cNvSpPr>
          <p:nvPr>
            <p:ph idx="1"/>
          </p:nvPr>
        </p:nvSpPr>
        <p:spPr/>
        <p:txBody>
          <a:bodyPr>
            <a:noAutofit/>
          </a:bodyPr>
          <a:lstStyle/>
          <a:p>
            <a:pPr marL="0" indent="0">
              <a:buNone/>
            </a:pPr>
            <a:r>
              <a:rPr lang="en-US" sz="2400" dirty="0" smtClean="0"/>
              <a:t>This project is in three parts. Part One is understanding what sub-populations of California high school students are susceptible to dropping out. Part Two is evaluating school demographics and economic factors that correlate with high dropout rate. Part Three is identifying “outlier” schools: educational communities that are demographically at-risk, but show a low dropout rate. My hope is that identifying outlier schools could lead to understanding the support mechanisms in these exceptional schools.</a:t>
            </a:r>
            <a:endParaRPr lang="en-US" sz="2400" dirty="0"/>
          </a:p>
        </p:txBody>
      </p:sp>
      <p:sp>
        <p:nvSpPr>
          <p:cNvPr id="2" name="Slide Number Placeholder 1"/>
          <p:cNvSpPr>
            <a:spLocks noGrp="1"/>
          </p:cNvSpPr>
          <p:nvPr>
            <p:ph type="sldNum" sz="quarter" idx="12"/>
          </p:nvPr>
        </p:nvSpPr>
        <p:spPr/>
        <p:txBody>
          <a:bodyPr/>
          <a:lstStyle/>
          <a:p>
            <a:fld id="{37866FBE-23FC-2E41-BC1F-8CA7EFDCAF87}" type="slidenum">
              <a:rPr lang="en-US" smtClean="0"/>
              <a:t>4</a:t>
            </a:fld>
            <a:endParaRPr lang="en-US"/>
          </a:p>
        </p:txBody>
      </p:sp>
    </p:spTree>
    <p:extLst>
      <p:ext uri="{BB962C8B-B14F-4D97-AF65-F5344CB8AC3E}">
        <p14:creationId xmlns:p14="http://schemas.microsoft.com/office/powerpoint/2010/main" val="3938016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Log of activity</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40</a:t>
            </a:fld>
            <a:endParaRPr lang="en-US"/>
          </a:p>
        </p:txBody>
      </p:sp>
    </p:spTree>
    <p:extLst>
      <p:ext uri="{BB962C8B-B14F-4D97-AF65-F5344CB8AC3E}">
        <p14:creationId xmlns:p14="http://schemas.microsoft.com/office/powerpoint/2010/main" val="155539247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Updating note taking process</a:t>
            </a:r>
            <a:endParaRPr lang="en-US" dirty="0"/>
          </a:p>
        </p:txBody>
      </p:sp>
      <p:sp>
        <p:nvSpPr>
          <p:cNvPr id="6" name="Content Placeholder 5"/>
          <p:cNvSpPr>
            <a:spLocks noGrp="1"/>
          </p:cNvSpPr>
          <p:nvPr>
            <p:ph idx="1"/>
          </p:nvPr>
        </p:nvSpPr>
        <p:spPr>
          <a:xfrm>
            <a:off x="457200" y="2453066"/>
            <a:ext cx="8229600" cy="3673098"/>
          </a:xfrm>
        </p:spPr>
        <p:txBody>
          <a:bodyPr>
            <a:normAutofit fontScale="92500" lnSpcReduction="20000"/>
          </a:bodyPr>
          <a:lstStyle/>
          <a:p>
            <a:r>
              <a:rPr lang="en-US" dirty="0" smtClean="0"/>
              <a:t>After improving my coding and code organization, I’m revisiting this project.</a:t>
            </a:r>
          </a:p>
          <a:p>
            <a:r>
              <a:rPr lang="en-US" dirty="0" smtClean="0"/>
              <a:t>I previously suffered from thinking or expending energy in moving the project forward but without documenting which would facilitate next steps.</a:t>
            </a:r>
          </a:p>
          <a:p>
            <a:r>
              <a:rPr lang="en-US" dirty="0" smtClean="0"/>
              <a:t>This section (“log of activity”) will detail my thought process and provide a list of tangible next steps.</a:t>
            </a:r>
          </a:p>
        </p:txBody>
      </p:sp>
      <p:sp>
        <p:nvSpPr>
          <p:cNvPr id="4" name="Slide Number Placeholder 3"/>
          <p:cNvSpPr>
            <a:spLocks noGrp="1"/>
          </p:cNvSpPr>
          <p:nvPr>
            <p:ph type="sldNum" sz="quarter" idx="12"/>
          </p:nvPr>
        </p:nvSpPr>
        <p:spPr/>
        <p:txBody>
          <a:bodyPr/>
          <a:lstStyle/>
          <a:p>
            <a:fld id="{37866FBE-23FC-2E41-BC1F-8CA7EFDCAF87}" type="slidenum">
              <a:rPr lang="en-US" smtClean="0"/>
              <a:t>41</a:t>
            </a:fld>
            <a:endParaRPr lang="en-US"/>
          </a:p>
        </p:txBody>
      </p:sp>
    </p:spTree>
    <p:extLst>
      <p:ext uri="{BB962C8B-B14F-4D97-AF65-F5344CB8AC3E}">
        <p14:creationId xmlns:p14="http://schemas.microsoft.com/office/powerpoint/2010/main" val="1671924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Looked into version controlling</a:t>
            </a:r>
            <a:endParaRPr lang="en-US" dirty="0"/>
          </a:p>
        </p:txBody>
      </p:sp>
      <p:sp>
        <p:nvSpPr>
          <p:cNvPr id="6" name="Content Placeholder 5"/>
          <p:cNvSpPr>
            <a:spLocks noGrp="1"/>
          </p:cNvSpPr>
          <p:nvPr>
            <p:ph idx="1"/>
          </p:nvPr>
        </p:nvSpPr>
        <p:spPr>
          <a:xfrm>
            <a:off x="457200" y="2453066"/>
            <a:ext cx="8229600" cy="3673098"/>
          </a:xfrm>
        </p:spPr>
        <p:txBody>
          <a:bodyPr/>
          <a:lstStyle/>
          <a:p>
            <a:r>
              <a:rPr lang="en-US" dirty="0" smtClean="0"/>
              <a:t>After some research, it seems like version controlling </a:t>
            </a:r>
            <a:r>
              <a:rPr lang="en-US" dirty="0" err="1" smtClean="0"/>
              <a:t>Jupyter</a:t>
            </a:r>
            <a:r>
              <a:rPr lang="en-US" dirty="0" smtClean="0"/>
              <a:t> notebooks does not seem like an easy process.</a:t>
            </a:r>
          </a:p>
        </p:txBody>
      </p:sp>
      <p:sp>
        <p:nvSpPr>
          <p:cNvPr id="4" name="Slide Number Placeholder 3"/>
          <p:cNvSpPr>
            <a:spLocks noGrp="1"/>
          </p:cNvSpPr>
          <p:nvPr>
            <p:ph type="sldNum" sz="quarter" idx="12"/>
          </p:nvPr>
        </p:nvSpPr>
        <p:spPr/>
        <p:txBody>
          <a:bodyPr/>
          <a:lstStyle/>
          <a:p>
            <a:fld id="{37866FBE-23FC-2E41-BC1F-8CA7EFDCAF87}" type="slidenum">
              <a:rPr lang="en-US" smtClean="0"/>
              <a:t>42</a:t>
            </a:fld>
            <a:endParaRPr lang="en-US"/>
          </a:p>
        </p:txBody>
      </p:sp>
    </p:spTree>
    <p:extLst>
      <p:ext uri="{BB962C8B-B14F-4D97-AF65-F5344CB8AC3E}">
        <p14:creationId xmlns:p14="http://schemas.microsoft.com/office/powerpoint/2010/main" val="3212881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Maintaining focus</a:t>
            </a:r>
            <a:endParaRPr lang="en-US" dirty="0"/>
          </a:p>
        </p:txBody>
      </p:sp>
      <p:sp>
        <p:nvSpPr>
          <p:cNvPr id="6" name="Content Placeholder 5"/>
          <p:cNvSpPr>
            <a:spLocks noGrp="1"/>
          </p:cNvSpPr>
          <p:nvPr>
            <p:ph idx="1"/>
          </p:nvPr>
        </p:nvSpPr>
        <p:spPr>
          <a:xfrm>
            <a:off x="457200" y="1829304"/>
            <a:ext cx="8229600" cy="4296860"/>
          </a:xfrm>
        </p:spPr>
        <p:txBody>
          <a:bodyPr>
            <a:normAutofit fontScale="55000" lnSpcReduction="20000"/>
          </a:bodyPr>
          <a:lstStyle/>
          <a:p>
            <a:r>
              <a:rPr lang="en-US" dirty="0" smtClean="0"/>
              <a:t>After some reflection and thinking, carrying out this project is probably the most important thing I can do in taking a step towards being an education data scientist.</a:t>
            </a:r>
          </a:p>
          <a:p>
            <a:r>
              <a:rPr lang="en-US" b="1" dirty="0"/>
              <a:t>My mission is using education to help others come out of </a:t>
            </a:r>
            <a:r>
              <a:rPr lang="en-US" b="1" dirty="0" smtClean="0"/>
              <a:t>situations of </a:t>
            </a:r>
            <a:r>
              <a:rPr lang="en-US" b="1" dirty="0"/>
              <a:t>economic </a:t>
            </a:r>
            <a:r>
              <a:rPr lang="en-US" b="1" dirty="0" smtClean="0"/>
              <a:t>hardship. </a:t>
            </a:r>
            <a:r>
              <a:rPr lang="en-US" b="1" dirty="0"/>
              <a:t>I believe data science </a:t>
            </a:r>
            <a:r>
              <a:rPr lang="en-US" b="1" dirty="0" smtClean="0"/>
              <a:t>can play a role in this mission by identifying under-appreciated variables that contribute to success and in identifying the efficacy of educational interventions.</a:t>
            </a:r>
            <a:endParaRPr lang="en-US" dirty="0"/>
          </a:p>
          <a:p>
            <a:r>
              <a:rPr lang="en-US" dirty="0" smtClean="0"/>
              <a:t>Therefore, being able to show contributions in this domain would make me attractive to organizations with similar missions.</a:t>
            </a:r>
          </a:p>
          <a:p>
            <a:r>
              <a:rPr lang="en-US" dirty="0" smtClean="0"/>
              <a:t>In addition to the dropout and demographic study, I can also look at the project with Tom and other </a:t>
            </a:r>
            <a:r>
              <a:rPr lang="en-US" dirty="0" err="1" smtClean="0"/>
              <a:t>Kaggle</a:t>
            </a:r>
            <a:r>
              <a:rPr lang="en-US" dirty="0" smtClean="0"/>
              <a:t> projects. In fact, since this project can use better definition, it might make sense to explore </a:t>
            </a:r>
            <a:r>
              <a:rPr lang="en-US" dirty="0" err="1" smtClean="0"/>
              <a:t>Kaggle</a:t>
            </a:r>
            <a:r>
              <a:rPr lang="en-US" dirty="0" smtClean="0"/>
              <a:t> projects first which have clearer objectives.</a:t>
            </a:r>
          </a:p>
          <a:p>
            <a:endParaRPr lang="en-US" dirty="0"/>
          </a:p>
          <a:p>
            <a:r>
              <a:rPr lang="en-US" dirty="0" smtClean="0"/>
              <a:t>This </a:t>
            </a:r>
            <a:r>
              <a:rPr lang="en-US" dirty="0" err="1" smtClean="0"/>
              <a:t>Kaggle</a:t>
            </a:r>
            <a:r>
              <a:rPr lang="en-US" dirty="0" smtClean="0"/>
              <a:t> competition </a:t>
            </a:r>
            <a:r>
              <a:rPr lang="en-US" dirty="0" smtClean="0">
                <a:hlinkClick r:id="rId2"/>
              </a:rPr>
              <a:t>here</a:t>
            </a:r>
            <a:r>
              <a:rPr lang="en-US" dirty="0" smtClean="0"/>
              <a:t> seemed similar to what I was looking into. I’m wondering if I can use this to come up with a new angle to my problem.</a:t>
            </a:r>
          </a:p>
          <a:p>
            <a:endParaRPr lang="en-US" dirty="0" smtClean="0"/>
          </a:p>
        </p:txBody>
      </p:sp>
      <p:sp>
        <p:nvSpPr>
          <p:cNvPr id="4" name="Slide Number Placeholder 3"/>
          <p:cNvSpPr>
            <a:spLocks noGrp="1"/>
          </p:cNvSpPr>
          <p:nvPr>
            <p:ph type="sldNum" sz="quarter" idx="12"/>
          </p:nvPr>
        </p:nvSpPr>
        <p:spPr/>
        <p:txBody>
          <a:bodyPr/>
          <a:lstStyle/>
          <a:p>
            <a:fld id="{37866FBE-23FC-2E41-BC1F-8CA7EFDCAF87}" type="slidenum">
              <a:rPr lang="en-US" smtClean="0"/>
              <a:t>43</a:t>
            </a:fld>
            <a:endParaRPr lang="en-US"/>
          </a:p>
        </p:txBody>
      </p:sp>
    </p:spTree>
    <p:extLst>
      <p:ext uri="{BB962C8B-B14F-4D97-AF65-F5344CB8AC3E}">
        <p14:creationId xmlns:p14="http://schemas.microsoft.com/office/powerpoint/2010/main" val="3332956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Maintaining focus</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Additional research can help shape questions:</a:t>
            </a:r>
          </a:p>
          <a:p>
            <a:r>
              <a:rPr lang="en-US" dirty="0">
                <a:hlinkClick r:id="rId2"/>
              </a:rPr>
              <a:t>https://www.laweekly.com</a:t>
            </a:r>
            <a:r>
              <a:rPr lang="en-US">
                <a:hlinkClick r:id="rId2"/>
              </a:rPr>
              <a:t>/news/california-is-home-to-some-of-americas-worst-public-schools-</a:t>
            </a:r>
            <a:r>
              <a:rPr lang="en-US" smtClean="0">
                <a:hlinkClick r:id="rId2"/>
              </a:rPr>
              <a:t>7205447</a:t>
            </a:r>
            <a:endParaRPr lang="en-US" smtClean="0"/>
          </a:p>
          <a:p>
            <a:endParaRPr lang="en-US" smtClean="0"/>
          </a:p>
          <a:p>
            <a:endParaRPr lang="en-US" dirty="0" smtClean="0"/>
          </a:p>
        </p:txBody>
      </p:sp>
      <p:sp>
        <p:nvSpPr>
          <p:cNvPr id="4" name="Slide Number Placeholder 3"/>
          <p:cNvSpPr>
            <a:spLocks noGrp="1"/>
          </p:cNvSpPr>
          <p:nvPr>
            <p:ph type="sldNum" sz="quarter" idx="12"/>
          </p:nvPr>
        </p:nvSpPr>
        <p:spPr/>
        <p:txBody>
          <a:bodyPr/>
          <a:lstStyle/>
          <a:p>
            <a:fld id="{37866FBE-23FC-2E41-BC1F-8CA7EFDCAF87}" type="slidenum">
              <a:rPr lang="en-US" smtClean="0"/>
              <a:t>44</a:t>
            </a:fld>
            <a:endParaRPr lang="en-US"/>
          </a:p>
        </p:txBody>
      </p:sp>
    </p:spTree>
    <p:extLst>
      <p:ext uri="{BB962C8B-B14F-4D97-AF65-F5344CB8AC3E}">
        <p14:creationId xmlns:p14="http://schemas.microsoft.com/office/powerpoint/2010/main" val="4138103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/24/19</a:t>
            </a:r>
            <a:br>
              <a:rPr lang="en-US" dirty="0" smtClean="0"/>
            </a:br>
            <a:r>
              <a:rPr lang="en-US" sz="2400" b="0" dirty="0" smtClean="0"/>
              <a:t>Using </a:t>
            </a:r>
            <a:r>
              <a:rPr lang="en-US" sz="2400" b="0" dirty="0" err="1" smtClean="0"/>
              <a:t>GreatSchools</a:t>
            </a:r>
            <a:r>
              <a:rPr lang="en-US" sz="2400" b="0" dirty="0" smtClean="0"/>
              <a:t> info</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I’m using </a:t>
            </a:r>
            <a:r>
              <a:rPr lang="en-US" dirty="0" err="1" smtClean="0"/>
              <a:t>GreatSchools</a:t>
            </a:r>
            <a:r>
              <a:rPr lang="en-US" dirty="0" smtClean="0"/>
              <a:t> info to get more metrics that have greater variability and detail as opposed to just enrollment and dropout.</a:t>
            </a:r>
          </a:p>
          <a:p>
            <a:r>
              <a:rPr lang="en-US" dirty="0" smtClean="0"/>
              <a:t>For consistency of a set and, slightly for ease in coding, I focused on </a:t>
            </a:r>
            <a:r>
              <a:rPr lang="en-US" smtClean="0"/>
              <a:t>the</a:t>
            </a:r>
            <a:r>
              <a:rPr lang="en-US" smtClean="0">
                <a:solidFill>
                  <a:srgbClr val="000000"/>
                </a:solidFill>
                <a:ea typeface="Lucida Grande"/>
                <a:cs typeface="Lucida Grande"/>
              </a:rPr>
              <a:t> “High </a:t>
            </a:r>
            <a:r>
              <a:rPr lang="en-US" dirty="0" smtClean="0">
                <a:solidFill>
                  <a:srgbClr val="000000"/>
                </a:solidFill>
                <a:ea typeface="Lucida Grande"/>
                <a:cs typeface="Lucida Grande"/>
              </a:rPr>
              <a:t>Schools (</a:t>
            </a:r>
            <a:r>
              <a:rPr lang="en-US" smtClean="0">
                <a:solidFill>
                  <a:srgbClr val="000000"/>
                </a:solidFill>
                <a:ea typeface="Lucida Grande"/>
                <a:cs typeface="Lucida Grande"/>
              </a:rPr>
              <a:t>Public)” </a:t>
            </a:r>
            <a:r>
              <a:rPr lang="en-US" dirty="0" smtClean="0">
                <a:solidFill>
                  <a:srgbClr val="000000"/>
                </a:solidFill>
                <a:ea typeface="Lucida Grande"/>
                <a:cs typeface="Lucida Grande"/>
              </a:rPr>
              <a:t>data, which comprises 94% of the enrollment data for CA high school students.</a:t>
            </a:r>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37866FBE-23FC-2E41-BC1F-8CA7EFDCAF87}" type="slidenum">
              <a:rPr lang="en-US" smtClean="0"/>
              <a:t>45</a:t>
            </a:fld>
            <a:endParaRPr lang="en-US"/>
          </a:p>
        </p:txBody>
      </p:sp>
    </p:spTree>
    <p:extLst>
      <p:ext uri="{BB962C8B-B14F-4D97-AF65-F5344CB8AC3E}">
        <p14:creationId xmlns:p14="http://schemas.microsoft.com/office/powerpoint/2010/main" val="36918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/24/19</a:t>
            </a:r>
            <a:br>
              <a:rPr lang="en-US" dirty="0" smtClean="0"/>
            </a:br>
            <a:r>
              <a:rPr lang="en-US" sz="2400" b="0" dirty="0" err="1" smtClean="0"/>
              <a:t>Git</a:t>
            </a:r>
            <a:r>
              <a:rPr lang="en-US" sz="2400" b="0" smtClean="0"/>
              <a:t> log</a:t>
            </a:r>
            <a:endParaRPr lang="en-US" dirty="0"/>
          </a:p>
        </p:txBody>
      </p:sp>
      <p:sp>
        <p:nvSpPr>
          <p:cNvPr id="6" name="Content Placeholder 5"/>
          <p:cNvSpPr>
            <a:spLocks noGrp="1"/>
          </p:cNvSpPr>
          <p:nvPr>
            <p:ph idx="1"/>
          </p:nvPr>
        </p:nvSpPr>
        <p:spPr>
          <a:xfrm>
            <a:off x="457200" y="1829304"/>
            <a:ext cx="8229600" cy="4296860"/>
          </a:xfrm>
        </p:spPr>
        <p:txBody>
          <a:bodyPr>
            <a:normAutofit fontScale="25000" lnSpcReduction="20000"/>
          </a:bodyPr>
          <a:lstStyle/>
          <a:p>
            <a:r>
              <a:rPr lang="en-US" dirty="0"/>
              <a:t>commit 3aeb96e4be9d533f97be976b00b3754a50f780af (</a:t>
            </a:r>
            <a:r>
              <a:rPr lang="en-US" b="1" dirty="0"/>
              <a:t>HEAD -&gt; master</a:t>
            </a:r>
            <a:r>
              <a:rPr lang="en-US" dirty="0"/>
              <a:t>, </a:t>
            </a:r>
            <a:r>
              <a:rPr lang="en-US" b="1" dirty="0"/>
              <a:t>origin/master</a:t>
            </a:r>
            <a:r>
              <a:rPr lang="en-US" dirty="0"/>
              <a:t>)</a:t>
            </a:r>
          </a:p>
          <a:p>
            <a:r>
              <a:rPr lang="en-US" dirty="0"/>
              <a:t>Author: benslack19 &lt;</a:t>
            </a:r>
            <a:r>
              <a:rPr lang="en-US" dirty="0" err="1"/>
              <a:t>ben.lacar@gmail.com</a:t>
            </a:r>
            <a:r>
              <a:rPr lang="en-US" dirty="0"/>
              <a:t>&gt;</a:t>
            </a:r>
          </a:p>
          <a:p>
            <a:r>
              <a:rPr lang="en-US" dirty="0"/>
              <a:t>Date:   Tue Sep 24 07:35:24 2019 -0700</a:t>
            </a:r>
          </a:p>
          <a:p>
            <a:endParaRPr lang="en-US" dirty="0"/>
          </a:p>
          <a:p>
            <a:r>
              <a:rPr lang="en-US" dirty="0"/>
              <a:t>    added </a:t>
            </a:r>
            <a:r>
              <a:rPr lang="en-US" dirty="0" err="1"/>
              <a:t>powerpoint</a:t>
            </a:r>
            <a:r>
              <a:rPr lang="en-US" dirty="0"/>
              <a:t> to repo; added teacher ratings to </a:t>
            </a:r>
            <a:r>
              <a:rPr lang="en-US" dirty="0" err="1"/>
              <a:t>dataframe</a:t>
            </a:r>
            <a:r>
              <a:rPr lang="en-US" dirty="0"/>
              <a:t>; next: get more detailed-info on low income students</a:t>
            </a:r>
          </a:p>
          <a:p>
            <a:endParaRPr lang="en-US" dirty="0"/>
          </a:p>
          <a:p>
            <a:r>
              <a:rPr lang="sv-SE" dirty="0" err="1"/>
              <a:t>commit</a:t>
            </a:r>
            <a:r>
              <a:rPr lang="sv-SE" dirty="0"/>
              <a:t> dffada543ccc55f3451898d9f386f5b7a99691d3</a:t>
            </a:r>
          </a:p>
          <a:p>
            <a:r>
              <a:rPr lang="sv-SE" dirty="0" err="1"/>
              <a:t>Author</a:t>
            </a:r>
            <a:r>
              <a:rPr lang="sv-SE" dirty="0"/>
              <a:t>: benslack19 &lt;</a:t>
            </a:r>
            <a:r>
              <a:rPr lang="sv-SE" dirty="0" err="1"/>
              <a:t>ben.lacar@gmail.com</a:t>
            </a:r>
            <a:r>
              <a:rPr lang="sv-SE" dirty="0"/>
              <a:t>&gt;</a:t>
            </a:r>
          </a:p>
          <a:p>
            <a:r>
              <a:rPr lang="en-US" dirty="0"/>
              <a:t>Date:   Tue Sep 24 06:37:53 2019 -0700</a:t>
            </a:r>
          </a:p>
          <a:p>
            <a:endParaRPr lang="en-US" dirty="0"/>
          </a:p>
          <a:p>
            <a:r>
              <a:rPr lang="en-US" dirty="0"/>
              <a:t>    working on detailed ratings; commit to private </a:t>
            </a:r>
            <a:r>
              <a:rPr lang="en-US" dirty="0" err="1"/>
              <a:t>github</a:t>
            </a:r>
            <a:r>
              <a:rPr lang="en-US" dirty="0"/>
              <a:t> repository; next: work on low income stuff</a:t>
            </a:r>
          </a:p>
          <a:p>
            <a:endParaRPr lang="en-US" dirty="0"/>
          </a:p>
          <a:p>
            <a:r>
              <a:rPr lang="en-US" dirty="0"/>
              <a:t>commit 876029b5c934eb932b7c33add7413ec03f0a878e</a:t>
            </a:r>
          </a:p>
          <a:p>
            <a:r>
              <a:rPr lang="en-US" dirty="0"/>
              <a:t>Author: benslack19 &lt;</a:t>
            </a:r>
            <a:r>
              <a:rPr lang="en-US" dirty="0" err="1"/>
              <a:t>ben.lacar@gmail.com</a:t>
            </a:r>
            <a:r>
              <a:rPr lang="en-US" dirty="0"/>
              <a:t>&gt;</a:t>
            </a:r>
          </a:p>
          <a:p>
            <a:r>
              <a:rPr lang="de-DE" dirty="0"/>
              <a:t>Date:   Mon Sep 23 10:32:06 2019 -0400</a:t>
            </a:r>
          </a:p>
          <a:p>
            <a:endParaRPr lang="de-DE" dirty="0"/>
          </a:p>
          <a:p>
            <a:r>
              <a:rPr lang="de-DE" dirty="0"/>
              <a:t>    </a:t>
            </a:r>
            <a:r>
              <a:rPr lang="de-DE" dirty="0" err="1"/>
              <a:t>faster</a:t>
            </a:r>
            <a:r>
              <a:rPr lang="de-DE" dirty="0"/>
              <a:t> </a:t>
            </a:r>
            <a:r>
              <a:rPr lang="de-DE" dirty="0" err="1"/>
              <a:t>code</a:t>
            </a:r>
            <a:r>
              <a:rPr lang="de-DE" dirty="0"/>
              <a:t> </a:t>
            </a:r>
            <a:r>
              <a:rPr lang="de-DE" dirty="0" err="1"/>
              <a:t>for</a:t>
            </a:r>
            <a:r>
              <a:rPr lang="de-DE" dirty="0"/>
              <a:t> high </a:t>
            </a:r>
            <a:r>
              <a:rPr lang="de-DE" dirty="0" err="1"/>
              <a:t>level</a:t>
            </a:r>
            <a:r>
              <a:rPr lang="de-DE" dirty="0"/>
              <a:t> </a:t>
            </a:r>
            <a:r>
              <a:rPr lang="de-DE" dirty="0" err="1"/>
              <a:t>ratings</a:t>
            </a:r>
            <a:r>
              <a:rPr lang="de-DE" dirty="0"/>
              <a:t>; </a:t>
            </a:r>
            <a:r>
              <a:rPr lang="de-DE" dirty="0" err="1"/>
              <a:t>likely</a:t>
            </a:r>
            <a:r>
              <a:rPr lang="de-DE" dirty="0"/>
              <a:t> limited </a:t>
            </a:r>
            <a:r>
              <a:rPr lang="de-DE" dirty="0" err="1"/>
              <a:t>by</a:t>
            </a:r>
            <a:r>
              <a:rPr lang="de-DE" dirty="0"/>
              <a:t> </a:t>
            </a:r>
            <a:r>
              <a:rPr lang="de-DE" dirty="0" err="1"/>
              <a:t>internet</a:t>
            </a:r>
            <a:r>
              <a:rPr lang="de-DE" dirty="0"/>
              <a:t> </a:t>
            </a:r>
            <a:r>
              <a:rPr lang="de-DE" dirty="0" err="1"/>
              <a:t>speed</a:t>
            </a:r>
            <a:endParaRPr lang="de-DE" dirty="0"/>
          </a:p>
          <a:p>
            <a:endParaRPr lang="de-DE" dirty="0"/>
          </a:p>
          <a:p>
            <a:r>
              <a:rPr lang="de-DE" dirty="0" err="1"/>
              <a:t>commit</a:t>
            </a:r>
            <a:r>
              <a:rPr lang="de-DE" dirty="0"/>
              <a:t> d928d9a6c168ad7880a1d6db7d25f3564abb83b2</a:t>
            </a:r>
          </a:p>
          <a:p>
            <a:r>
              <a:rPr lang="de-DE" dirty="0" err="1"/>
              <a:t>Author</a:t>
            </a:r>
            <a:r>
              <a:rPr lang="de-DE" dirty="0"/>
              <a:t>: benslack19 &lt;</a:t>
            </a:r>
            <a:r>
              <a:rPr lang="de-DE" dirty="0" err="1"/>
              <a:t>ben.lacar@gmail.com</a:t>
            </a:r>
            <a:r>
              <a:rPr lang="de-DE" dirty="0"/>
              <a:t>&gt;</a:t>
            </a:r>
          </a:p>
          <a:p>
            <a:r>
              <a:rPr lang="de-DE" dirty="0"/>
              <a:t>Date:   Thu Sep 19 19:48:03 2019 -0500</a:t>
            </a:r>
          </a:p>
          <a:p>
            <a:endParaRPr lang="de-DE" dirty="0"/>
          </a:p>
          <a:p>
            <a:r>
              <a:rPr lang="de-DE" dirty="0"/>
              <a:t>    </a:t>
            </a:r>
            <a:r>
              <a:rPr lang="de-DE" dirty="0" err="1"/>
              <a:t>increased</a:t>
            </a:r>
            <a:r>
              <a:rPr lang="de-DE" dirty="0"/>
              <a:t> </a:t>
            </a:r>
            <a:r>
              <a:rPr lang="de-DE" dirty="0" err="1"/>
              <a:t>speed</a:t>
            </a:r>
            <a:r>
              <a:rPr lang="de-DE" dirty="0"/>
              <a:t> </a:t>
            </a:r>
            <a:r>
              <a:rPr lang="de-DE" dirty="0" err="1"/>
              <a:t>of</a:t>
            </a:r>
            <a:r>
              <a:rPr lang="de-DE" dirty="0"/>
              <a:t> </a:t>
            </a:r>
            <a:r>
              <a:rPr lang="de-DE" dirty="0" err="1"/>
              <a:t>getting</a:t>
            </a:r>
            <a:r>
              <a:rPr lang="de-DE" dirty="0"/>
              <a:t> </a:t>
            </a:r>
            <a:r>
              <a:rPr lang="de-DE" dirty="0" err="1"/>
              <a:t>basic</a:t>
            </a:r>
            <a:r>
              <a:rPr lang="de-DE" dirty="0"/>
              <a:t> </a:t>
            </a:r>
            <a:r>
              <a:rPr lang="de-DE" dirty="0" err="1"/>
              <a:t>ratings</a:t>
            </a:r>
            <a:r>
              <a:rPr lang="de-DE" dirty="0"/>
              <a:t>; </a:t>
            </a:r>
            <a:r>
              <a:rPr lang="de-DE" dirty="0" err="1"/>
              <a:t>tried</a:t>
            </a:r>
            <a:r>
              <a:rPr lang="de-DE" dirty="0"/>
              <a:t> linear </a:t>
            </a:r>
            <a:r>
              <a:rPr lang="de-DE" dirty="0" err="1"/>
              <a:t>model</a:t>
            </a:r>
            <a:r>
              <a:rPr lang="de-DE" dirty="0"/>
              <a:t>; </a:t>
            </a:r>
            <a:r>
              <a:rPr lang="de-DE" dirty="0" err="1"/>
              <a:t>next</a:t>
            </a:r>
            <a:r>
              <a:rPr lang="de-DE" dirty="0"/>
              <a:t>: </a:t>
            </a:r>
            <a:r>
              <a:rPr lang="de-DE" dirty="0" err="1"/>
              <a:t>add</a:t>
            </a:r>
            <a:r>
              <a:rPr lang="de-DE" dirty="0"/>
              <a:t> </a:t>
            </a:r>
            <a:r>
              <a:rPr lang="de-DE" dirty="0" err="1"/>
              <a:t>more</a:t>
            </a:r>
            <a:r>
              <a:rPr lang="de-DE" dirty="0"/>
              <a:t> </a:t>
            </a:r>
            <a:r>
              <a:rPr lang="de-DE" dirty="0" err="1"/>
              <a:t>schools</a:t>
            </a:r>
            <a:r>
              <a:rPr lang="de-DE" dirty="0"/>
              <a:t> </a:t>
            </a:r>
            <a:r>
              <a:rPr lang="de-DE" dirty="0" err="1"/>
              <a:t>and</a:t>
            </a:r>
            <a:r>
              <a:rPr lang="de-DE" dirty="0"/>
              <a:t> </a:t>
            </a:r>
            <a:r>
              <a:rPr lang="de-DE" dirty="0" err="1"/>
              <a:t>features</a:t>
            </a:r>
            <a:r>
              <a:rPr lang="de-DE" dirty="0"/>
              <a:t> </a:t>
            </a:r>
            <a:r>
              <a:rPr lang="de-DE" dirty="0" err="1"/>
              <a:t>to</a:t>
            </a:r>
            <a:r>
              <a:rPr lang="de-DE" dirty="0"/>
              <a:t> </a:t>
            </a:r>
            <a:r>
              <a:rPr lang="de-DE" dirty="0" err="1"/>
              <a:t>model</a:t>
            </a:r>
            <a:endParaRPr lang="de-DE" dirty="0"/>
          </a:p>
          <a:p>
            <a:endParaRPr lang="de-DE" dirty="0"/>
          </a:p>
          <a:p>
            <a:r>
              <a:rPr lang="hu-HU" dirty="0"/>
              <a:t>commit 404af1ade3d18441c933a8a41f871abdaaa87124</a:t>
            </a:r>
          </a:p>
          <a:p>
            <a:r>
              <a:rPr lang="en-US" dirty="0"/>
              <a:t>Author: benslack19 &lt;</a:t>
            </a:r>
            <a:r>
              <a:rPr lang="en-US" dirty="0" err="1"/>
              <a:t>ben.lacar@gmail.com</a:t>
            </a:r>
            <a:r>
              <a:rPr lang="en-US" dirty="0"/>
              <a:t>&gt;</a:t>
            </a:r>
          </a:p>
          <a:p>
            <a:r>
              <a:rPr lang="de-DE" dirty="0"/>
              <a:t>Date:   </a:t>
            </a:r>
            <a:r>
              <a:rPr lang="de-DE" dirty="0" err="1"/>
              <a:t>Wed</a:t>
            </a:r>
            <a:r>
              <a:rPr lang="de-DE" dirty="0"/>
              <a:t> Sep 18 22:12:30 2019 -0700</a:t>
            </a:r>
          </a:p>
          <a:p>
            <a:endParaRPr lang="de-DE" dirty="0"/>
          </a:p>
          <a:p>
            <a:r>
              <a:rPr lang="de-DE" dirty="0"/>
              <a:t>    </a:t>
            </a:r>
            <a:r>
              <a:rPr lang="de-DE" dirty="0" err="1"/>
              <a:t>added</a:t>
            </a:r>
            <a:r>
              <a:rPr lang="de-DE" dirty="0"/>
              <a:t> high </a:t>
            </a:r>
            <a:r>
              <a:rPr lang="de-DE" dirty="0" err="1"/>
              <a:t>level</a:t>
            </a:r>
            <a:r>
              <a:rPr lang="de-DE" dirty="0"/>
              <a:t> </a:t>
            </a:r>
            <a:r>
              <a:rPr lang="de-DE" dirty="0" err="1"/>
              <a:t>ratings</a:t>
            </a:r>
            <a:r>
              <a:rPr lang="de-DE" dirty="0"/>
              <a:t>, </a:t>
            </a:r>
            <a:r>
              <a:rPr lang="de-DE" dirty="0" err="1"/>
              <a:t>next</a:t>
            </a:r>
            <a:r>
              <a:rPr lang="de-DE" dirty="0"/>
              <a:t>: </a:t>
            </a:r>
            <a:r>
              <a:rPr lang="de-DE" dirty="0" err="1"/>
              <a:t>make</a:t>
            </a:r>
            <a:r>
              <a:rPr lang="de-DE" dirty="0"/>
              <a:t> </a:t>
            </a:r>
            <a:r>
              <a:rPr lang="de-DE" dirty="0" err="1"/>
              <a:t>it</a:t>
            </a:r>
            <a:r>
              <a:rPr lang="de-DE" dirty="0"/>
              <a:t> </a:t>
            </a:r>
            <a:r>
              <a:rPr lang="de-DE" dirty="0" err="1"/>
              <a:t>go</a:t>
            </a:r>
            <a:r>
              <a:rPr lang="de-DE" dirty="0"/>
              <a:t> </a:t>
            </a:r>
            <a:r>
              <a:rPr lang="de-DE" dirty="0" err="1"/>
              <a:t>faster</a:t>
            </a:r>
            <a:endParaRPr lang="de-DE" dirty="0"/>
          </a:p>
          <a:p>
            <a:endParaRPr lang="de-DE" dirty="0"/>
          </a:p>
          <a:p>
            <a:r>
              <a:rPr lang="de-DE" dirty="0" err="1"/>
              <a:t>commit</a:t>
            </a:r>
            <a:r>
              <a:rPr lang="de-DE" dirty="0"/>
              <a:t> d709da551a043cfb2951a589f709dbd641075715</a:t>
            </a:r>
          </a:p>
          <a:p>
            <a:r>
              <a:rPr lang="de-DE" dirty="0" err="1"/>
              <a:t>Author</a:t>
            </a:r>
            <a:r>
              <a:rPr lang="de-DE" dirty="0"/>
              <a:t>: benslack19 &lt;</a:t>
            </a:r>
            <a:r>
              <a:rPr lang="de-DE" dirty="0" err="1"/>
              <a:t>ben.lacar@gmail.com</a:t>
            </a:r>
            <a:r>
              <a:rPr lang="de-DE" dirty="0"/>
              <a:t>&gt;</a:t>
            </a:r>
          </a:p>
          <a:p>
            <a:r>
              <a:rPr lang="de-DE" dirty="0"/>
              <a:t>Date:   </a:t>
            </a:r>
            <a:r>
              <a:rPr lang="de-DE" dirty="0" err="1"/>
              <a:t>Wed</a:t>
            </a:r>
            <a:r>
              <a:rPr lang="de-DE" dirty="0"/>
              <a:t> Sep 18 21:07:20 2019 -0700</a:t>
            </a:r>
          </a:p>
          <a:p>
            <a:endParaRPr lang="de-DE" dirty="0"/>
          </a:p>
          <a:p>
            <a:r>
              <a:rPr lang="de-DE" dirty="0"/>
              <a:t>    </a:t>
            </a:r>
            <a:r>
              <a:rPr lang="de-DE" dirty="0" err="1"/>
              <a:t>initial</a:t>
            </a:r>
            <a:r>
              <a:rPr lang="de-DE" dirty="0"/>
              <a:t> </a:t>
            </a:r>
            <a:r>
              <a:rPr lang="de-DE" dirty="0" err="1"/>
              <a:t>commit</a:t>
            </a:r>
            <a:endParaRPr lang="de-DE" dirty="0"/>
          </a:p>
        </p:txBody>
      </p:sp>
      <p:sp>
        <p:nvSpPr>
          <p:cNvPr id="4" name="Slide Number Placeholder 3"/>
          <p:cNvSpPr>
            <a:spLocks noGrp="1"/>
          </p:cNvSpPr>
          <p:nvPr>
            <p:ph type="sldNum" sz="quarter" idx="12"/>
          </p:nvPr>
        </p:nvSpPr>
        <p:spPr/>
        <p:txBody>
          <a:bodyPr/>
          <a:lstStyle/>
          <a:p>
            <a:fld id="{37866FBE-23FC-2E41-BC1F-8CA7EFDCAF87}" type="slidenum">
              <a:rPr lang="en-US" smtClean="0"/>
              <a:t>46</a:t>
            </a:fld>
            <a:endParaRPr lang="en-US"/>
          </a:p>
        </p:txBody>
      </p:sp>
    </p:spTree>
    <p:extLst>
      <p:ext uri="{BB962C8B-B14F-4D97-AF65-F5344CB8AC3E}">
        <p14:creationId xmlns:p14="http://schemas.microsoft.com/office/powerpoint/2010/main" val="2456367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a:t>
            </a:r>
            <a:r>
              <a:rPr lang="en-US" dirty="0" smtClean="0"/>
              <a:t>26/</a:t>
            </a:r>
            <a:r>
              <a:rPr lang="en-US" dirty="0" smtClean="0"/>
              <a:t>19</a:t>
            </a:r>
            <a:br>
              <a:rPr lang="en-US" dirty="0" smtClean="0"/>
            </a:br>
            <a:r>
              <a:rPr lang="en-US" sz="2400" b="0" dirty="0" err="1" smtClean="0"/>
              <a:t>git</a:t>
            </a:r>
            <a:r>
              <a:rPr lang="en-US" sz="2400" b="0" dirty="0" smtClean="0"/>
              <a:t> branch</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Made a </a:t>
            </a:r>
            <a:r>
              <a:rPr lang="en-US" dirty="0" err="1" smtClean="0"/>
              <a:t>git</a:t>
            </a:r>
            <a:r>
              <a:rPr lang="en-US" dirty="0" smtClean="0"/>
              <a:t> branch, “testing4speed</a:t>
            </a:r>
            <a:r>
              <a:rPr lang="en-US" smtClean="0"/>
              <a:t>” where </a:t>
            </a:r>
            <a:r>
              <a:rPr lang="en-US" dirty="0" smtClean="0"/>
              <a:t>I tested LA </a:t>
            </a:r>
            <a:r>
              <a:rPr lang="en-US" smtClean="0"/>
              <a:t>unified schools</a:t>
            </a:r>
            <a:endParaRPr lang="en-US" dirty="0" smtClean="0"/>
          </a:p>
          <a:p>
            <a:endParaRPr lang="de-DE" dirty="0"/>
          </a:p>
        </p:txBody>
      </p:sp>
      <p:sp>
        <p:nvSpPr>
          <p:cNvPr id="4" name="Slide Number Placeholder 3"/>
          <p:cNvSpPr>
            <a:spLocks noGrp="1"/>
          </p:cNvSpPr>
          <p:nvPr>
            <p:ph type="sldNum" sz="quarter" idx="12"/>
          </p:nvPr>
        </p:nvSpPr>
        <p:spPr/>
        <p:txBody>
          <a:bodyPr/>
          <a:lstStyle/>
          <a:p>
            <a:fld id="{37866FBE-23FC-2E41-BC1F-8CA7EFDCAF87}" type="slidenum">
              <a:rPr lang="en-US" smtClean="0"/>
              <a:t>47</a:t>
            </a:fld>
            <a:endParaRPr lang="en-US"/>
          </a:p>
        </p:txBody>
      </p:sp>
    </p:spTree>
    <p:extLst>
      <p:ext uri="{BB962C8B-B14F-4D97-AF65-F5344CB8AC3E}">
        <p14:creationId xmlns:p14="http://schemas.microsoft.com/office/powerpoint/2010/main" val="484499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a:t>
            </a:r>
            <a:r>
              <a:rPr lang="en-US" dirty="0" smtClean="0"/>
              <a:t>26/</a:t>
            </a:r>
            <a:r>
              <a:rPr lang="en-US" dirty="0" smtClean="0"/>
              <a:t>19</a:t>
            </a:r>
            <a:br>
              <a:rPr lang="en-US" dirty="0" smtClean="0"/>
            </a:br>
            <a:r>
              <a:rPr lang="en-US" sz="2400" b="0" dirty="0" err="1" smtClean="0"/>
              <a:t>NewDoor</a:t>
            </a:r>
            <a:r>
              <a:rPr lang="en-US" sz="2400" b="0" dirty="0" smtClean="0"/>
              <a:t> </a:t>
            </a:r>
            <a:r>
              <a:rPr lang="en-US" sz="2400" b="0" dirty="0" err="1" smtClean="0"/>
              <a:t>Glowup</a:t>
            </a:r>
            <a:r>
              <a:rPr lang="en-US" sz="2400" b="0" dirty="0" smtClean="0"/>
              <a:t> awards</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Attended the event with Greg, it gave me some perspective. A couple of students attended this school but there are no metrics.</a:t>
            </a:r>
          </a:p>
          <a:p>
            <a:r>
              <a:rPr lang="en-US" dirty="0" smtClean="0">
                <a:hlinkClick r:id="rId2"/>
              </a:rPr>
              <a:t>https</a:t>
            </a:r>
            <a:r>
              <a:rPr lang="en-US" dirty="0">
                <a:hlinkClick r:id="rId2"/>
              </a:rPr>
              <a:t>://www.greatschools.org/california/oakland/200-Dewey-Academy</a:t>
            </a:r>
            <a:r>
              <a:rPr lang="en-US" dirty="0" smtClean="0">
                <a:hlinkClick r:id="rId2"/>
              </a:rPr>
              <a:t>/</a:t>
            </a:r>
            <a:endParaRPr lang="en-US" dirty="0" smtClean="0"/>
          </a:p>
          <a:p>
            <a:endParaRPr lang="de-DE" dirty="0"/>
          </a:p>
        </p:txBody>
      </p:sp>
      <p:sp>
        <p:nvSpPr>
          <p:cNvPr id="4" name="Slide Number Placeholder 3"/>
          <p:cNvSpPr>
            <a:spLocks noGrp="1"/>
          </p:cNvSpPr>
          <p:nvPr>
            <p:ph type="sldNum" sz="quarter" idx="12"/>
          </p:nvPr>
        </p:nvSpPr>
        <p:spPr/>
        <p:txBody>
          <a:bodyPr/>
          <a:lstStyle/>
          <a:p>
            <a:fld id="{37866FBE-23FC-2E41-BC1F-8CA7EFDCAF87}" type="slidenum">
              <a:rPr lang="en-US" smtClean="0"/>
              <a:t>48</a:t>
            </a:fld>
            <a:endParaRPr lang="en-US"/>
          </a:p>
        </p:txBody>
      </p:sp>
    </p:spTree>
    <p:extLst>
      <p:ext uri="{BB962C8B-B14F-4D97-AF65-F5344CB8AC3E}">
        <p14:creationId xmlns:p14="http://schemas.microsoft.com/office/powerpoint/2010/main" val="512633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Data overview</a:t>
            </a:r>
            <a:endParaRPr lang="en-US" sz="5400" cap="none" dirty="0">
              <a:solidFill>
                <a:schemeClr val="bg1"/>
              </a:solidFill>
            </a:endParaRPr>
          </a:p>
        </p:txBody>
      </p:sp>
      <p:sp>
        <p:nvSpPr>
          <p:cNvPr id="6" name="Slide Number Placeholder 5"/>
          <p:cNvSpPr>
            <a:spLocks noGrp="1"/>
          </p:cNvSpPr>
          <p:nvPr>
            <p:ph type="sldNum" sz="quarter" idx="12"/>
          </p:nvPr>
        </p:nvSpPr>
        <p:spPr/>
        <p:txBody>
          <a:bodyPr/>
          <a:lstStyle/>
          <a:p>
            <a:fld id="{37866FBE-23FC-2E41-BC1F-8CA7EFDCAF87}" type="slidenum">
              <a:rPr lang="en-US" smtClean="0"/>
              <a:t>5</a:t>
            </a:fld>
            <a:endParaRPr lang="en-US"/>
          </a:p>
        </p:txBody>
      </p:sp>
    </p:spTree>
    <p:extLst>
      <p:ext uri="{BB962C8B-B14F-4D97-AF65-F5344CB8AC3E}">
        <p14:creationId xmlns:p14="http://schemas.microsoft.com/office/powerpoint/2010/main" val="3539274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dirty="0" smtClean="0"/>
              <a:t>Dataset sources</a:t>
            </a:r>
            <a:endParaRPr lang="en-US" sz="4000" dirty="0"/>
          </a:p>
        </p:txBody>
      </p:sp>
      <p:sp>
        <p:nvSpPr>
          <p:cNvPr id="3" name="Content Placeholder 2"/>
          <p:cNvSpPr>
            <a:spLocks noGrp="1"/>
          </p:cNvSpPr>
          <p:nvPr>
            <p:ph idx="1"/>
          </p:nvPr>
        </p:nvSpPr>
        <p:spPr/>
        <p:txBody>
          <a:bodyPr>
            <a:normAutofit/>
          </a:bodyPr>
          <a:lstStyle/>
          <a:p>
            <a:r>
              <a:rPr lang="en-US" sz="2400" dirty="0" smtClean="0"/>
              <a:t>School information (CA </a:t>
            </a:r>
            <a:r>
              <a:rPr lang="en-US" sz="2400" dirty="0"/>
              <a:t>Department of </a:t>
            </a:r>
            <a:r>
              <a:rPr lang="en-US" sz="2400" dirty="0" smtClean="0"/>
              <a:t>Education)</a:t>
            </a:r>
          </a:p>
          <a:p>
            <a:pPr lvl="1"/>
            <a:r>
              <a:rPr lang="en-US" sz="2000" dirty="0" smtClean="0"/>
              <a:t>School name</a:t>
            </a:r>
          </a:p>
          <a:p>
            <a:pPr lvl="1"/>
            <a:r>
              <a:rPr lang="en-US" sz="2000" dirty="0" smtClean="0"/>
              <a:t>Zip code</a:t>
            </a:r>
          </a:p>
          <a:p>
            <a:pPr lvl="1"/>
            <a:r>
              <a:rPr lang="en-US" sz="2000" dirty="0" smtClean="0"/>
              <a:t>School type (e.g. public high school, K-12, alternative school)</a:t>
            </a:r>
          </a:p>
          <a:p>
            <a:pPr marL="0" indent="0">
              <a:buNone/>
            </a:pPr>
            <a:endParaRPr lang="en-US" sz="2400" dirty="0" smtClean="0"/>
          </a:p>
          <a:p>
            <a:r>
              <a:rPr lang="en-US" sz="2400" dirty="0" smtClean="0"/>
              <a:t>Enrollment and dropout data for each school by gender, ethnicity for 2015-16 </a:t>
            </a:r>
            <a:r>
              <a:rPr lang="en-US" sz="2400" dirty="0"/>
              <a:t>(CA Department of Education</a:t>
            </a:r>
            <a:r>
              <a:rPr lang="en-US" sz="2400" dirty="0" smtClean="0"/>
              <a:t>)</a:t>
            </a:r>
          </a:p>
          <a:p>
            <a:endParaRPr lang="en-US" sz="2400" dirty="0" smtClean="0"/>
          </a:p>
          <a:p>
            <a:r>
              <a:rPr lang="en-US" sz="2400" dirty="0" smtClean="0"/>
              <a:t>Median household income by school zip code for 2015 (</a:t>
            </a:r>
            <a:r>
              <a:rPr lang="en-US" sz="2400" dirty="0" err="1"/>
              <a:t>factfinder.census.gov</a:t>
            </a:r>
            <a:r>
              <a:rPr lang="en-US" sz="2400" dirty="0" smtClean="0"/>
              <a:t>)</a:t>
            </a:r>
          </a:p>
          <a:p>
            <a:pPr lvl="1"/>
            <a:endParaRPr lang="en-US" sz="20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37866FBE-23FC-2E41-BC1F-8CA7EFDCAF87}" type="slidenum">
              <a:rPr lang="en-US" smtClean="0"/>
              <a:t>6</a:t>
            </a:fld>
            <a:endParaRPr lang="en-US"/>
          </a:p>
        </p:txBody>
      </p:sp>
    </p:spTree>
    <p:extLst>
      <p:ext uri="{BB962C8B-B14F-4D97-AF65-F5344CB8AC3E}">
        <p14:creationId xmlns:p14="http://schemas.microsoft.com/office/powerpoint/2010/main" val="7755449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Data science methods and packages using Python</a:t>
            </a:r>
            <a:endParaRPr lang="en-US" sz="3600" dirty="0"/>
          </a:p>
        </p:txBody>
      </p:sp>
      <p:sp>
        <p:nvSpPr>
          <p:cNvPr id="3" name="Content Placeholder 2"/>
          <p:cNvSpPr>
            <a:spLocks noGrp="1"/>
          </p:cNvSpPr>
          <p:nvPr>
            <p:ph idx="1"/>
          </p:nvPr>
        </p:nvSpPr>
        <p:spPr>
          <a:xfrm>
            <a:off x="457200" y="1923143"/>
            <a:ext cx="8229600" cy="4203021"/>
          </a:xfrm>
        </p:spPr>
        <p:txBody>
          <a:bodyPr>
            <a:normAutofit fontScale="55000" lnSpcReduction="20000"/>
          </a:bodyPr>
          <a:lstStyle/>
          <a:p>
            <a:pPr marL="0" indent="0">
              <a:buNone/>
            </a:pPr>
            <a:r>
              <a:rPr lang="en-US" dirty="0" smtClean="0"/>
              <a:t>Web scraping</a:t>
            </a:r>
            <a:endParaRPr lang="en-US" dirty="0"/>
          </a:p>
          <a:p>
            <a:r>
              <a:rPr lang="en-US" dirty="0" err="1" smtClean="0"/>
              <a:t>Urllib</a:t>
            </a:r>
            <a:endParaRPr lang="en-US" dirty="0" smtClean="0"/>
          </a:p>
          <a:p>
            <a:r>
              <a:rPr lang="en-US" dirty="0" smtClean="0"/>
              <a:t>Beautiful soup</a:t>
            </a:r>
          </a:p>
          <a:p>
            <a:pPr marL="0" indent="0">
              <a:buNone/>
            </a:pPr>
            <a:endParaRPr lang="en-US" dirty="0" smtClean="0"/>
          </a:p>
          <a:p>
            <a:pPr marL="0" indent="0">
              <a:buNone/>
            </a:pPr>
            <a:r>
              <a:rPr lang="en-US" dirty="0" smtClean="0"/>
              <a:t>Data frame cleaning and manipulation</a:t>
            </a:r>
          </a:p>
          <a:p>
            <a:r>
              <a:rPr lang="en-US" dirty="0" smtClean="0"/>
              <a:t>Pandas</a:t>
            </a:r>
          </a:p>
          <a:p>
            <a:pPr marL="0" indent="0">
              <a:buNone/>
            </a:pPr>
            <a:endParaRPr lang="en-US" dirty="0" smtClean="0"/>
          </a:p>
          <a:p>
            <a:pPr marL="0" indent="0">
              <a:buNone/>
            </a:pPr>
            <a:r>
              <a:rPr lang="en-US" dirty="0" smtClean="0"/>
              <a:t>Visualization</a:t>
            </a:r>
          </a:p>
          <a:p>
            <a:r>
              <a:rPr lang="en-US" dirty="0" err="1" smtClean="0"/>
              <a:t>Matplotlib</a:t>
            </a:r>
            <a:endParaRPr lang="en-US" dirty="0" smtClean="0"/>
          </a:p>
          <a:p>
            <a:r>
              <a:rPr lang="en-US" dirty="0" err="1" smtClean="0"/>
              <a:t>Seaborn</a:t>
            </a:r>
            <a:endParaRPr lang="en-US" dirty="0" smtClean="0"/>
          </a:p>
          <a:p>
            <a:endParaRPr lang="en-US" dirty="0"/>
          </a:p>
          <a:p>
            <a:pPr marL="0" indent="0">
              <a:buNone/>
            </a:pPr>
            <a:r>
              <a:rPr lang="en-US" dirty="0" smtClean="0"/>
              <a:t>Statistics and machine learning (PCA)</a:t>
            </a:r>
          </a:p>
          <a:p>
            <a:r>
              <a:rPr lang="en-US" dirty="0" err="1" smtClean="0"/>
              <a:t>Scipy</a:t>
            </a:r>
            <a:endParaRPr lang="en-US" dirty="0" smtClean="0"/>
          </a:p>
          <a:p>
            <a:r>
              <a:rPr lang="en-US" dirty="0" err="1" smtClean="0"/>
              <a:t>Scikit</a:t>
            </a:r>
            <a:r>
              <a:rPr lang="en-US" dirty="0" smtClean="0"/>
              <a:t>-learn</a:t>
            </a:r>
            <a:endParaRPr lang="en-US" dirty="0"/>
          </a:p>
          <a:p>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7</a:t>
            </a:fld>
            <a:endParaRPr lang="en-US"/>
          </a:p>
        </p:txBody>
      </p:sp>
    </p:spTree>
    <p:extLst>
      <p:ext uri="{BB962C8B-B14F-4D97-AF65-F5344CB8AC3E}">
        <p14:creationId xmlns:p14="http://schemas.microsoft.com/office/powerpoint/2010/main" val="275401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smtClean="0"/>
              <a:t>Characteristics of school population studied</a:t>
            </a:r>
            <a:endParaRPr lang="en-US" sz="3600" dirty="0"/>
          </a:p>
        </p:txBody>
      </p:sp>
      <p:sp>
        <p:nvSpPr>
          <p:cNvPr id="3" name="Content Placeholder 2"/>
          <p:cNvSpPr>
            <a:spLocks noGrp="1"/>
          </p:cNvSpPr>
          <p:nvPr>
            <p:ph idx="1"/>
          </p:nvPr>
        </p:nvSpPr>
        <p:spPr>
          <a:xfrm>
            <a:off x="651791" y="4814931"/>
            <a:ext cx="4133494" cy="328901"/>
          </a:xfrm>
        </p:spPr>
        <p:txBody>
          <a:bodyPr>
            <a:noAutofit/>
          </a:bodyPr>
          <a:lstStyle/>
          <a:p>
            <a:pPr marL="0" indent="0">
              <a:buNone/>
            </a:pPr>
            <a:r>
              <a:rPr lang="en-US" sz="1600" dirty="0" smtClean="0"/>
              <a:t>Schools with high school population, defined as at least 25 students each in grades 9-12 (n=1352)</a:t>
            </a:r>
            <a:endParaRPr lang="en-US" sz="1600" dirty="0"/>
          </a:p>
        </p:txBody>
      </p:sp>
      <p:pic>
        <p:nvPicPr>
          <p:cNvPr id="4" name="Picture 3" descr="hist_TotalEnrollm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03" y="1812950"/>
            <a:ext cx="4751696" cy="2715255"/>
          </a:xfrm>
          <a:prstGeom prst="rect">
            <a:avLst/>
          </a:prstGeom>
        </p:spPr>
      </p:pic>
      <p:graphicFrame>
        <p:nvGraphicFramePr>
          <p:cNvPr id="11" name="Object 10"/>
          <p:cNvGraphicFramePr>
            <a:graphicFrameLocks noChangeAspect="1"/>
          </p:cNvGraphicFramePr>
          <p:nvPr>
            <p:extLst>
              <p:ext uri="{D42A27DB-BD31-4B8C-83A1-F6EECF244321}">
                <p14:modId xmlns:p14="http://schemas.microsoft.com/office/powerpoint/2010/main" val="1962044181"/>
              </p:ext>
            </p:extLst>
          </p:nvPr>
        </p:nvGraphicFramePr>
        <p:xfrm>
          <a:off x="5285622" y="2039005"/>
          <a:ext cx="3543300" cy="2489200"/>
        </p:xfrm>
        <a:graphic>
          <a:graphicData uri="http://schemas.openxmlformats.org/presentationml/2006/ole">
            <mc:AlternateContent xmlns:mc="http://schemas.openxmlformats.org/markup-compatibility/2006">
              <mc:Choice xmlns:v="urn:schemas-microsoft-com:vml" Requires="v">
                <p:oleObj spid="_x0000_s1109" name="Worksheet" r:id="rId4" imgW="3543300" imgH="2489200" progId="Excel.Sheet.12">
                  <p:embed/>
                </p:oleObj>
              </mc:Choice>
              <mc:Fallback>
                <p:oleObj name="Worksheet" r:id="rId4" imgW="3543300" imgH="2489200" progId="Excel.Sheet.12">
                  <p:embed/>
                  <p:pic>
                    <p:nvPicPr>
                      <p:cNvPr id="0" name=""/>
                      <p:cNvPicPr/>
                      <p:nvPr/>
                    </p:nvPicPr>
                    <p:blipFill>
                      <a:blip r:embed="rId5"/>
                      <a:stretch>
                        <a:fillRect/>
                      </a:stretch>
                    </p:blipFill>
                    <p:spPr>
                      <a:xfrm>
                        <a:off x="5285622" y="2039005"/>
                        <a:ext cx="3543300" cy="2489200"/>
                      </a:xfrm>
                      <a:prstGeom prst="rect">
                        <a:avLst/>
                      </a:prstGeom>
                    </p:spPr>
                  </p:pic>
                </p:oleObj>
              </mc:Fallback>
            </mc:AlternateContent>
          </a:graphicData>
        </a:graphic>
      </p:graphicFrame>
      <p:sp>
        <p:nvSpPr>
          <p:cNvPr id="12" name="Slide Number Placeholder 11"/>
          <p:cNvSpPr>
            <a:spLocks noGrp="1"/>
          </p:cNvSpPr>
          <p:nvPr>
            <p:ph type="sldNum" sz="quarter" idx="12"/>
          </p:nvPr>
        </p:nvSpPr>
        <p:spPr/>
        <p:txBody>
          <a:bodyPr/>
          <a:lstStyle/>
          <a:p>
            <a:fld id="{37866FBE-23FC-2E41-BC1F-8CA7EFDCAF87}" type="slidenum">
              <a:rPr lang="en-US" smtClean="0"/>
              <a:t>8</a:t>
            </a:fld>
            <a:endParaRPr lang="en-US"/>
          </a:p>
        </p:txBody>
      </p:sp>
    </p:spTree>
    <p:extLst>
      <p:ext uri="{BB962C8B-B14F-4D97-AF65-F5344CB8AC3E}">
        <p14:creationId xmlns:p14="http://schemas.microsoft.com/office/powerpoint/2010/main" val="29264913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t>Economic characteristics of schools</a:t>
            </a:r>
            <a:endParaRPr lang="en-US" sz="3200" dirty="0"/>
          </a:p>
        </p:txBody>
      </p:sp>
      <p:pic>
        <p:nvPicPr>
          <p:cNvPr id="6" name="Picture 5" descr="hist_medHouseholdInc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32" y="1325515"/>
            <a:ext cx="4138970" cy="2365126"/>
          </a:xfrm>
          <a:prstGeom prst="rect">
            <a:avLst/>
          </a:prstGeom>
        </p:spPr>
      </p:pic>
      <p:pic>
        <p:nvPicPr>
          <p:cNvPr id="7" name="Picture 6" descr="hist_percFamilyBelowPovertyLev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043207"/>
            <a:ext cx="3884177" cy="2219530"/>
          </a:xfrm>
          <a:prstGeom prst="rect">
            <a:avLst/>
          </a:prstGeom>
        </p:spPr>
      </p:pic>
      <p:sp>
        <p:nvSpPr>
          <p:cNvPr id="5" name="Slide Number Placeholder 4"/>
          <p:cNvSpPr>
            <a:spLocks noGrp="1"/>
          </p:cNvSpPr>
          <p:nvPr>
            <p:ph type="sldNum" sz="quarter" idx="12"/>
          </p:nvPr>
        </p:nvSpPr>
        <p:spPr/>
        <p:txBody>
          <a:bodyPr/>
          <a:lstStyle/>
          <a:p>
            <a:fld id="{37866FBE-23FC-2E41-BC1F-8CA7EFDCAF87}" type="slidenum">
              <a:rPr lang="en-US" smtClean="0"/>
              <a:t>9</a:t>
            </a:fld>
            <a:endParaRPr lang="en-US"/>
          </a:p>
        </p:txBody>
      </p:sp>
      <p:pic>
        <p:nvPicPr>
          <p:cNvPr id="10" name="Picture 9" descr="MediaIncome_vs_PercFamiliesBelowPovertyLeve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6318" y="2099879"/>
            <a:ext cx="4051625" cy="2701083"/>
          </a:xfrm>
          <a:prstGeom prst="rect">
            <a:avLst/>
          </a:prstGeom>
        </p:spPr>
      </p:pic>
      <p:sp>
        <p:nvSpPr>
          <p:cNvPr id="11" name="Rectangle 10"/>
          <p:cNvSpPr/>
          <p:nvPr/>
        </p:nvSpPr>
        <p:spPr>
          <a:xfrm>
            <a:off x="4474002" y="4946176"/>
            <a:ext cx="4277009" cy="1631216"/>
          </a:xfrm>
          <a:prstGeom prst="rect">
            <a:avLst/>
          </a:prstGeom>
        </p:spPr>
        <p:txBody>
          <a:bodyPr wrap="square">
            <a:spAutoFit/>
          </a:bodyPr>
          <a:lstStyle/>
          <a:p>
            <a:pPr>
              <a:defRPr/>
            </a:pPr>
            <a:r>
              <a:rPr lang="en-US" sz="1400" b="1" dirty="0" smtClean="0"/>
              <a:t>Important note: This economic data is taken as an approximation for the school. It is for the school’s zip code and not for the families of students attending that school.</a:t>
            </a:r>
          </a:p>
          <a:p>
            <a:pPr>
              <a:defRPr/>
            </a:pPr>
            <a:endParaRPr lang="en-US" sz="1100" dirty="0"/>
          </a:p>
          <a:p>
            <a:pPr>
              <a:defRPr/>
            </a:pPr>
            <a:r>
              <a:rPr lang="en-US" sz="1100" dirty="0" smtClean="0"/>
              <a:t>Some missing </a:t>
            </a:r>
            <a:r>
              <a:rPr lang="en-US" sz="1100" dirty="0"/>
              <a:t>data for school’s local median income (18) and school’s local percentage of families </a:t>
            </a:r>
            <a:r>
              <a:rPr lang="en-US" sz="1100" dirty="0" smtClean="0"/>
              <a:t>with income below poverty level </a:t>
            </a:r>
            <a:r>
              <a:rPr lang="en-US" sz="1100" dirty="0"/>
              <a:t>(17)</a:t>
            </a:r>
          </a:p>
        </p:txBody>
      </p:sp>
    </p:spTree>
    <p:extLst>
      <p:ext uri="{BB962C8B-B14F-4D97-AF65-F5344CB8AC3E}">
        <p14:creationId xmlns:p14="http://schemas.microsoft.com/office/powerpoint/2010/main" val="386324487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28654</TotalTime>
  <Words>2032</Words>
  <Application>Microsoft Macintosh PowerPoint</Application>
  <PresentationFormat>On-screen Show (4:3)</PresentationFormat>
  <Paragraphs>295</Paragraphs>
  <Slides>48</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0" baseType="lpstr">
      <vt:lpstr>Office Theme</vt:lpstr>
      <vt:lpstr>Worksheet</vt:lpstr>
      <vt:lpstr>Objectives of this data science project</vt:lpstr>
      <vt:lpstr>PowerPoint Presentation</vt:lpstr>
      <vt:lpstr>Analysis of student dropouts in California public schools</vt:lpstr>
      <vt:lpstr>Project description</vt:lpstr>
      <vt:lpstr>Data overview</vt:lpstr>
      <vt:lpstr>Dataset sources</vt:lpstr>
      <vt:lpstr>Data science methods and packages using Python</vt:lpstr>
      <vt:lpstr>Characteristics of school population studied</vt:lpstr>
      <vt:lpstr>Economic characteristics of schools</vt:lpstr>
      <vt:lpstr>Demographics of students</vt:lpstr>
      <vt:lpstr>Part One: Student sub-populations susceptible to dropping out</vt:lpstr>
      <vt:lpstr>Student dropout percentage by ethnicity</vt:lpstr>
      <vt:lpstr>Student dropout percentage by gender</vt:lpstr>
      <vt:lpstr>Summary of Part One</vt:lpstr>
      <vt:lpstr>Part Two: Demographics of schools with high dropout rates</vt:lpstr>
      <vt:lpstr>Key question</vt:lpstr>
      <vt:lpstr>School dropout percentage by local median income</vt:lpstr>
      <vt:lpstr>Creating a standardized demographic profile for each school</vt:lpstr>
      <vt:lpstr>Median incomes for each school were min-max normalized</vt:lpstr>
      <vt:lpstr>Schools were categorized based on dropout percentage </vt:lpstr>
      <vt:lpstr>School demographic clusters</vt:lpstr>
      <vt:lpstr>School demographic clusters</vt:lpstr>
      <vt:lpstr>Schools within the ROI have lower median incomes and a higher proportion of Hispanic students</vt:lpstr>
      <vt:lpstr>Schools in the region-of-interest (ROI) have a higher percentage of students that dropout</vt:lpstr>
      <vt:lpstr>Summary of Part Two</vt:lpstr>
      <vt:lpstr>Part Three: Low dropout rate schools with demographically-susceptible populations</vt:lpstr>
      <vt:lpstr>Key question</vt:lpstr>
      <vt:lpstr>Analysis within the ROI</vt:lpstr>
      <vt:lpstr>Subtle differences in median income within the ROI</vt:lpstr>
      <vt:lpstr>What are the outlier schools in the low dropout group?</vt:lpstr>
      <vt:lpstr>The outlier schools</vt:lpstr>
      <vt:lpstr>Summary of Part Three</vt:lpstr>
      <vt:lpstr>Conclusion</vt:lpstr>
      <vt:lpstr>Conclusion</vt:lpstr>
      <vt:lpstr>Appendix</vt:lpstr>
      <vt:lpstr>Dropout percentage by school type</vt:lpstr>
      <vt:lpstr>Differential relationship of demographic proportions to median income</vt:lpstr>
      <vt:lpstr>Machine learning application</vt:lpstr>
      <vt:lpstr>Why apply machine learning?</vt:lpstr>
      <vt:lpstr>Log of activity</vt:lpstr>
      <vt:lpstr>8/19/18 Updating note taking process</vt:lpstr>
      <vt:lpstr>8/19/18 Looked into version controlling</vt:lpstr>
      <vt:lpstr>8/19/18 Maintaining focus</vt:lpstr>
      <vt:lpstr>8/19/18 Maintaining focus</vt:lpstr>
      <vt:lpstr>9/24/19 Using GreatSchools info</vt:lpstr>
      <vt:lpstr>9/24/19 Git log</vt:lpstr>
      <vt:lpstr>9/26/19 git branch</vt:lpstr>
      <vt:lpstr>9/26/19 NewDoor Glowup awards</vt:lpstr>
    </vt:vector>
  </TitlesOfParts>
  <Company>Salk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Lacar</dc:creator>
  <cp:lastModifiedBy>Ben Lacar</cp:lastModifiedBy>
  <cp:revision>255</cp:revision>
  <cp:lastPrinted>2017-08-23T11:24:17Z</cp:lastPrinted>
  <dcterms:created xsi:type="dcterms:W3CDTF">2017-08-10T22:40:30Z</dcterms:created>
  <dcterms:modified xsi:type="dcterms:W3CDTF">2019-09-27T15:52:50Z</dcterms:modified>
</cp:coreProperties>
</file>